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2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74" r:id="rId14"/>
    <p:sldId id="268" r:id="rId15"/>
    <p:sldId id="269" r:id="rId16"/>
    <p:sldId id="292" r:id="rId17"/>
    <p:sldId id="273" r:id="rId18"/>
    <p:sldId id="283" r:id="rId19"/>
    <p:sldId id="284" r:id="rId20"/>
    <p:sldId id="285" r:id="rId21"/>
    <p:sldId id="286" r:id="rId22"/>
    <p:sldId id="287" r:id="rId23"/>
    <p:sldId id="289" r:id="rId24"/>
    <p:sldId id="290" r:id="rId25"/>
    <p:sldId id="288" r:id="rId26"/>
    <p:sldId id="291" r:id="rId2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0CD5-CCAD-461F-8B0B-A4F1055CA2B3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452E-E927-49B0-B3BE-1EE1B68B5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1429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0CD5-CCAD-461F-8B0B-A4F1055CA2B3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452E-E927-49B0-B3BE-1EE1B68B5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2921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0CD5-CCAD-461F-8B0B-A4F1055CA2B3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452E-E927-49B0-B3BE-1EE1B68B5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8698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0CD5-CCAD-461F-8B0B-A4F1055CA2B3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452E-E927-49B0-B3BE-1EE1B68B5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6358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0CD5-CCAD-461F-8B0B-A4F1055CA2B3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452E-E927-49B0-B3BE-1EE1B68B5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5231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0CD5-CCAD-461F-8B0B-A4F1055CA2B3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452E-E927-49B0-B3BE-1EE1B68B5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5469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0CD5-CCAD-461F-8B0B-A4F1055CA2B3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452E-E927-49B0-B3BE-1EE1B68B5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556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0CD5-CCAD-461F-8B0B-A4F1055CA2B3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452E-E927-49B0-B3BE-1EE1B68B5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009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0CD5-CCAD-461F-8B0B-A4F1055CA2B3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452E-E927-49B0-B3BE-1EE1B68B5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2769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0CD5-CCAD-461F-8B0B-A4F1055CA2B3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452E-E927-49B0-B3BE-1EE1B68B5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2555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0CD5-CCAD-461F-8B0B-A4F1055CA2B3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452E-E927-49B0-B3BE-1EE1B68B5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2469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A0CD5-CCAD-461F-8B0B-A4F1055CA2B3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4452E-E927-49B0-B3BE-1EE1B68B5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22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0.wmf"/><Relationship Id="rId11" Type="http://schemas.openxmlformats.org/officeDocument/2006/relationships/image" Target="../media/image35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34.png"/><Relationship Id="rId4" Type="http://schemas.openxmlformats.org/officeDocument/2006/relationships/image" Target="../media/image29.wmf"/><Relationship Id="rId9" Type="http://schemas.openxmlformats.org/officeDocument/2006/relationships/image" Target="../media/image3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53.png"/><Relationship Id="rId7" Type="http://schemas.microsoft.com/office/2007/relationships/hdphoto" Target="../media/hdphoto1.wdp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image" Target="../media/image67.png"/><Relationship Id="rId7" Type="http://schemas.openxmlformats.org/officeDocument/2006/relationships/image" Target="../media/image71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10" Type="http://schemas.openxmlformats.org/officeDocument/2006/relationships/image" Target="../media/image74.png"/><Relationship Id="rId4" Type="http://schemas.openxmlformats.org/officeDocument/2006/relationships/image" Target="../media/image68.png"/><Relationship Id="rId9" Type="http://schemas.openxmlformats.org/officeDocument/2006/relationships/image" Target="../media/image7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emf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613419" y="2623178"/>
            <a:ext cx="695575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6600" dirty="0">
                <a:effectLst/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期中考试试卷讲评</a:t>
            </a:r>
            <a:endParaRPr lang="zh-CN" altLang="en-US" sz="66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6770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0" y="71719"/>
            <a:ext cx="1253163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14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zh-CN" altLang="zh-CN" sz="3600" kern="100" spc="-20" dirty="0">
                <a:ea typeface="宋体" panose="02010600030101010101" pitchFamily="2" charset="-122"/>
                <a:cs typeface="宋体" panose="02010600030101010101" pitchFamily="2" charset="-122"/>
              </a:rPr>
              <a:t>如图，在矩形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ABCD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中，点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M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分别为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BC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3600" i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CD</a:t>
            </a:r>
            <a:r>
              <a:rPr lang="zh-CN" altLang="en-US" sz="36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的</a:t>
            </a:r>
            <a:r>
              <a:rPr lang="zh-CN" altLang="zh-CN" sz="3600" dirty="0" smtClean="0"/>
              <a:t>中点，</a:t>
            </a:r>
            <a:endParaRPr lang="en-US" altLang="zh-CN" sz="3600" dirty="0" smtClean="0"/>
          </a:p>
          <a:p>
            <a:r>
              <a:rPr lang="zh-CN" altLang="zh-CN" sz="3600" dirty="0" smtClean="0"/>
              <a:t>若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MN</a:t>
            </a:r>
            <a:r>
              <a:rPr lang="en-US" altLang="zh-CN" sz="3600" dirty="0"/>
              <a:t>=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zh-CN" sz="3600" dirty="0"/>
              <a:t>，则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AC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的长</a:t>
            </a:r>
            <a:r>
              <a:rPr lang="zh-CN" altLang="zh-CN" sz="36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为</a:t>
            </a:r>
            <a:r>
              <a:rPr lang="en-US" altLang="zh-CN" sz="3600" u="sng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          </a:t>
            </a:r>
            <a:r>
              <a:rPr lang="en-US" altLang="zh-CN" sz="3600" i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zh-CN" altLang="zh-CN" sz="3600" i="1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4" name="图片 1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918" y="1021506"/>
            <a:ext cx="4407544" cy="279745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矩形 2"/>
          <p:cNvSpPr/>
          <p:nvPr/>
        </p:nvSpPr>
        <p:spPr>
          <a:xfrm>
            <a:off x="134470" y="3818965"/>
            <a:ext cx="11347626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7975" indent="-307975" fontAlgn="ctr">
              <a:lnSpc>
                <a:spcPct val="120000"/>
              </a:lnSpc>
            </a:pP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15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．如图，直线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l</a:t>
            </a:r>
            <a:r>
              <a:rPr lang="en-US" altLang="zh-CN" sz="3600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：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=2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与直线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l</a:t>
            </a:r>
            <a:r>
              <a:rPr lang="en-US" altLang="zh-CN" sz="3600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：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kx</a:t>
            </a: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+4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相交于点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altLang="zh-CN" sz="36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则关于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的方程</a:t>
            </a: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3600" kern="100" dirty="0">
                <a:latin typeface="宋体" panose="02010600030101010101" pitchFamily="2" charset="-122"/>
                <a:ea typeface="宋体" panose="02010600030101010101" pitchFamily="2" charset="-122"/>
              </a:rPr>
              <a:t>-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kx</a:t>
            </a: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=4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的解为</a:t>
            </a:r>
            <a:r>
              <a:rPr lang="en-US" altLang="zh-CN" sz="3600" u="sng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sz="3600" u="sng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       </a:t>
            </a: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zh-CN" altLang="zh-CN" sz="28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5" name="图片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9456" y="358588"/>
            <a:ext cx="3265275" cy="389068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" name="直接连接符 15"/>
          <p:cNvCxnSpPr/>
          <p:nvPr/>
        </p:nvCxnSpPr>
        <p:spPr>
          <a:xfrm flipH="1">
            <a:off x="1667435" y="1445671"/>
            <a:ext cx="3090546" cy="1674047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4028441" y="2253119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5</a:t>
            </a:r>
            <a:endParaRPr lang="zh-CN" altLang="en-US" sz="3200" dirty="0"/>
          </a:p>
        </p:txBody>
      </p:sp>
      <p:sp>
        <p:nvSpPr>
          <p:cNvPr id="19" name="矩形 18"/>
          <p:cNvSpPr/>
          <p:nvPr/>
        </p:nvSpPr>
        <p:spPr>
          <a:xfrm>
            <a:off x="3023730" y="1719155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10</a:t>
            </a:r>
            <a:endParaRPr lang="zh-CN" altLang="en-US" sz="3200" dirty="0"/>
          </a:p>
        </p:txBody>
      </p:sp>
      <p:sp>
        <p:nvSpPr>
          <p:cNvPr id="20" name="矩形 19"/>
          <p:cNvSpPr/>
          <p:nvPr/>
        </p:nvSpPr>
        <p:spPr>
          <a:xfrm>
            <a:off x="5046266" y="661508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10</a:t>
            </a:r>
            <a:endParaRPr lang="zh-CN" altLang="en-US" sz="3200" dirty="0"/>
          </a:p>
        </p:txBody>
      </p:sp>
      <p:sp>
        <p:nvSpPr>
          <p:cNvPr id="21" name="矩形 20"/>
          <p:cNvSpPr/>
          <p:nvPr/>
        </p:nvSpPr>
        <p:spPr>
          <a:xfrm>
            <a:off x="5812063" y="2837894"/>
            <a:ext cx="124585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4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=2</a:t>
            </a:r>
            <a:r>
              <a:rPr lang="en-US" altLang="zh-CN" sz="40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</a:p>
          <a:p>
            <a:r>
              <a:rPr lang="en-US" altLang="zh-CN" sz="4000" b="1" i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40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=1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521774" y="4533007"/>
            <a:ext cx="9893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b="1" i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x=1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7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04856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7975" indent="-307975" fontAlgn="ctr">
              <a:lnSpc>
                <a:spcPct val="120000"/>
              </a:lnSpc>
            </a:pP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16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．在平面直角坐标系</a:t>
            </a:r>
            <a:r>
              <a:rPr lang="en-US" altLang="zh-CN" sz="3600" i="1" kern="1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xOy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中，已知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sz="3600" kern="100" dirty="0">
                <a:latin typeface="宋体" panose="02010600030101010101" pitchFamily="2" charset="-122"/>
                <a:ea typeface="宋体" panose="02010600030101010101" pitchFamily="2" charset="-122"/>
              </a:rPr>
              <a:t>(-</a:t>
            </a: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2, 0</a:t>
            </a:r>
            <a:r>
              <a:rPr lang="en-US" altLang="zh-CN" sz="3600" kern="10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en-US" altLang="zh-CN" sz="3600" kern="1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0, 4</a:t>
            </a:r>
            <a:r>
              <a:rPr lang="en-US" altLang="zh-CN" sz="3600" kern="10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3600" kern="1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3600" kern="100" dirty="0">
                <a:latin typeface="宋体" panose="02010600030101010101" pitchFamily="2" charset="-122"/>
                <a:ea typeface="宋体" panose="02010600030101010101" pitchFamily="2" charset="-122"/>
              </a:rPr>
              <a:t>-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sz="3600" kern="10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是平面内的一点，以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为顶点的四边形是平行四边形</a:t>
            </a: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zh-CN" altLang="zh-CN" sz="28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228600" fontAlgn="base">
              <a:lnSpc>
                <a:spcPct val="120000"/>
              </a:lnSpc>
            </a:pP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）若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=1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，则平行四边形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ABCD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中，点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的坐标为</a:t>
            </a: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_____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；</a:t>
            </a:r>
            <a:endParaRPr lang="zh-CN" altLang="zh-CN" sz="28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228600" fontAlgn="base">
              <a:lnSpc>
                <a:spcPct val="120000"/>
              </a:lnSpc>
            </a:pP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CD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的最小值为</a:t>
            </a: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_____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  <a:endParaRPr lang="zh-CN" altLang="zh-CN" sz="28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4684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274947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17</a:t>
            </a:r>
            <a:r>
              <a:rPr lang="zh-CN" altLang="zh-CN" sz="40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．计算</a:t>
            </a:r>
            <a:r>
              <a:rPr lang="zh-CN" altLang="zh-CN" sz="40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en-US" altLang="zh-CN" sz="400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zh-CN" sz="40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40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zh-CN" sz="40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endParaRPr lang="zh-CN" altLang="en-US" sz="40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6440276"/>
              </p:ext>
            </p:extLst>
          </p:nvPr>
        </p:nvGraphicFramePr>
        <p:xfrm>
          <a:off x="1019731" y="574792"/>
          <a:ext cx="5183845" cy="80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7" name="Equation" r:id="rId3" imgW="1524000" imgH="241300" progId="Equation.DSMT4">
                  <p:embed/>
                </p:oleObj>
              </mc:Choice>
              <mc:Fallback>
                <p:oleObj name="Equation" r:id="rId3" imgW="1524000" imgH="241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731" y="574792"/>
                        <a:ext cx="5183845" cy="809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矩形 15"/>
          <p:cNvSpPr/>
          <p:nvPr/>
        </p:nvSpPr>
        <p:spPr>
          <a:xfrm>
            <a:off x="5719726" y="673367"/>
            <a:ext cx="16081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4000" kern="100" dirty="0">
                <a:ea typeface="Times New Roman" panose="02020603050405020304" pitchFamily="18" charset="0"/>
              </a:rPr>
              <a:t> </a:t>
            </a:r>
            <a:r>
              <a:rPr lang="zh-CN" altLang="zh-CN" sz="40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40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40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endParaRPr lang="zh-CN" altLang="en-US" sz="4000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8316674"/>
              </p:ext>
            </p:extLst>
          </p:nvPr>
        </p:nvGraphicFramePr>
        <p:xfrm>
          <a:off x="6917950" y="527260"/>
          <a:ext cx="5032004" cy="90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8" name="Equation" r:id="rId5" imgW="1320227" imgH="241195" progId="Equation.DSMT4">
                  <p:embed/>
                </p:oleObj>
              </mc:Choice>
              <mc:Fallback>
                <p:oleObj name="Equation" r:id="rId5" imgW="1320227" imgH="241195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7950" y="527260"/>
                        <a:ext cx="5032004" cy="905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图片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05190" y="1381253"/>
            <a:ext cx="6790476" cy="838095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5462" y="2338024"/>
            <a:ext cx="5552381" cy="733333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5462" y="3248219"/>
            <a:ext cx="2285714" cy="704762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17950" y="1390777"/>
            <a:ext cx="4657143" cy="828571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27859" y="2219348"/>
            <a:ext cx="4533333" cy="828571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327859" y="3082865"/>
            <a:ext cx="3504762" cy="628571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327859" y="3800600"/>
            <a:ext cx="2142857" cy="6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26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-1" y="0"/>
            <a:ext cx="7180729" cy="580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0" indent="-304800">
              <a:lnSpc>
                <a:spcPct val="120000"/>
              </a:lnSpc>
            </a:pP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18</a:t>
            </a:r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．下面是小乐设计的</a:t>
            </a:r>
            <a:r>
              <a:rPr lang="en-US" altLang="zh-CN" sz="3200" b="1" kern="100" dirty="0"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利用已知矩形作一个内角为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45°</a:t>
            </a:r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角的菱形</a:t>
            </a:r>
            <a:r>
              <a:rPr lang="en-US" altLang="zh-CN" sz="3200" b="1" kern="100" dirty="0"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的尺规作图过程</a:t>
            </a:r>
            <a:r>
              <a:rPr lang="en-US" altLang="zh-CN" sz="3200" b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已知：矩形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ABCD.</a:t>
            </a:r>
            <a:endParaRPr lang="zh-CN" altLang="en-US" sz="3200" b="1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求作：菱形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AEFD</a:t>
            </a:r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，使∠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EAD=45°. </a:t>
            </a:r>
            <a:endParaRPr lang="zh-CN" altLang="zh-CN" sz="3200" b="1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作法：</a:t>
            </a:r>
          </a:p>
          <a:p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①作∠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BAD</a:t>
            </a:r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的</a:t>
            </a:r>
            <a:r>
              <a:rPr lang="zh-CN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角平分线</a:t>
            </a:r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AP</a:t>
            </a:r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；</a:t>
            </a:r>
          </a:p>
          <a:p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②以点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为圆心，以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AD</a:t>
            </a:r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长为半径作</a:t>
            </a:r>
            <a:r>
              <a:rPr lang="zh-CN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弧</a:t>
            </a:r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，交射线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AP</a:t>
            </a:r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于点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E</a:t>
            </a:r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；</a:t>
            </a:r>
          </a:p>
          <a:p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③分别以点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E</a:t>
            </a:r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为圆心，以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AD</a:t>
            </a:r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长为半径作弧，</a:t>
            </a:r>
            <a:r>
              <a:rPr lang="zh-CN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两弧</a:t>
            </a:r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交于点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，连结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EF</a:t>
            </a:r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DF .</a:t>
            </a:r>
            <a:endParaRPr lang="zh-CN" altLang="zh-CN" sz="3200" b="1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则四边形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AEFD</a:t>
            </a:r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即为所求作的菱形</a:t>
            </a:r>
            <a:r>
              <a:rPr lang="en-US" altLang="zh-CN" sz="3200" b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zh-CN" altLang="zh-CN" sz="3200" b="1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2" name="图片 1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1504" y="-83315"/>
            <a:ext cx="4248728" cy="246792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" name="组合 12"/>
          <p:cNvGrpSpPr/>
          <p:nvPr/>
        </p:nvGrpSpPr>
        <p:grpSpPr>
          <a:xfrm>
            <a:off x="7101504" y="2384612"/>
            <a:ext cx="5114555" cy="2971054"/>
            <a:chOff x="0" y="0"/>
            <a:chExt cx="2393950" cy="1390650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393950" cy="12192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" name="文本框 1"/>
            <p:cNvSpPr txBox="1"/>
            <p:nvPr/>
          </p:nvSpPr>
          <p:spPr>
            <a:xfrm>
              <a:off x="1009650" y="1066800"/>
              <a:ext cx="342900" cy="3238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750" i="1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P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1574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5649983" y="2566469"/>
            <a:ext cx="5519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3200" b="1" dirty="0">
                <a:solidFill>
                  <a:srgbClr val="FF0000"/>
                </a:solidFill>
              </a:rPr>
              <a:t>四条边相等的四边形是菱形；</a:t>
            </a:r>
            <a:endParaRPr lang="zh-CN" alt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958492" y="3757713"/>
            <a:ext cx="80329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3200" b="1" dirty="0">
                <a:solidFill>
                  <a:srgbClr val="FF0000"/>
                </a:solidFill>
              </a:rPr>
              <a:t>一组对边平行且相等的四边形是平行四边形</a:t>
            </a:r>
            <a:r>
              <a:rPr lang="en-US" altLang="zh-CN" b="1" u="sng" dirty="0" smtClean="0"/>
              <a:t>.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-242048" y="2032625"/>
            <a:ext cx="12434048" cy="2456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>
              <a:lnSpc>
                <a:spcPct val="120000"/>
              </a:lnSpc>
            </a:pP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）填空：</a:t>
            </a:r>
            <a:endParaRPr lang="zh-CN" altLang="zh-CN" sz="24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609600">
              <a:lnSpc>
                <a:spcPct val="120000"/>
              </a:lnSpc>
            </a:pP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四边形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AEFD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是菱形的依据</a:t>
            </a:r>
            <a:r>
              <a:rPr lang="en-US" altLang="zh-CN" sz="3200" u="sng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sz="3200" u="sng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                                   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；</a:t>
            </a:r>
            <a:endParaRPr lang="zh-CN" altLang="zh-CN" sz="24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609600">
              <a:lnSpc>
                <a:spcPct val="120000"/>
              </a:lnSpc>
            </a:pP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连结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BE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CF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，四边形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BEFC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的形状是</a:t>
            </a:r>
            <a:r>
              <a:rPr lang="en-US" altLang="zh-CN" sz="3200" u="sng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sz="3200" u="sng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                </a:t>
            </a:r>
            <a:r>
              <a:rPr lang="zh-CN" altLang="zh-CN" sz="3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endParaRPr lang="en-US" altLang="zh-CN" sz="3200" kern="1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609600">
              <a:lnSpc>
                <a:spcPct val="120000"/>
              </a:lnSpc>
            </a:pPr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zh-CN" altLang="zh-CN" sz="3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依据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是</a:t>
            </a:r>
            <a:r>
              <a:rPr lang="en-US" altLang="zh-CN" sz="3200" u="sng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u="sng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                                                            </a:t>
            </a:r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zh-CN" altLang="zh-CN" sz="24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6949104" y="-112197"/>
            <a:ext cx="5114555" cy="2971054"/>
            <a:chOff x="0" y="0"/>
            <a:chExt cx="2393950" cy="1390650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393950" cy="12192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" name="文本框 1"/>
            <p:cNvSpPr txBox="1"/>
            <p:nvPr/>
          </p:nvSpPr>
          <p:spPr>
            <a:xfrm>
              <a:off x="1009650" y="1066800"/>
              <a:ext cx="342900" cy="3238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750" i="1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P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7398821" y="3198235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3200" b="1" dirty="0">
                <a:solidFill>
                  <a:srgbClr val="FF0000"/>
                </a:solidFill>
              </a:rPr>
              <a:t>平行四边形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44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8928" y="77664"/>
            <a:ext cx="12485714" cy="1019048"/>
          </a:xfrm>
          <a:prstGeom prst="rect">
            <a:avLst/>
          </a:prstGeom>
        </p:spPr>
      </p:pic>
      <p:pic>
        <p:nvPicPr>
          <p:cNvPr id="21" name="图片 2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2879" y="678628"/>
            <a:ext cx="4721444" cy="2803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96712"/>
            <a:ext cx="5523809" cy="163809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734807"/>
            <a:ext cx="4609524" cy="292380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15744" y="3482135"/>
            <a:ext cx="3266667" cy="16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06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119" y="219018"/>
            <a:ext cx="6300248" cy="374097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直接连接符 4"/>
          <p:cNvCxnSpPr/>
          <p:nvPr/>
        </p:nvCxnSpPr>
        <p:spPr>
          <a:xfrm flipH="1" flipV="1">
            <a:off x="7119933" y="826356"/>
            <a:ext cx="3046043" cy="50609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H="1" flipV="1">
            <a:off x="7388149" y="2624703"/>
            <a:ext cx="3001945" cy="432262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224937" y="219018"/>
            <a:ext cx="773572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</a:rPr>
              <a:t>连接</a:t>
            </a:r>
            <a:r>
              <a:rPr lang="en-US" altLang="zh-CN" sz="4400" b="1" i="1" dirty="0" smtClean="0">
                <a:solidFill>
                  <a:srgbClr val="FF0000"/>
                </a:solidFill>
              </a:rPr>
              <a:t>AF</a:t>
            </a:r>
            <a:r>
              <a:rPr lang="zh-CN" altLang="en-US" sz="4400" b="1" i="1" dirty="0" smtClean="0">
                <a:solidFill>
                  <a:srgbClr val="FF0000"/>
                </a:solidFill>
              </a:rPr>
              <a:t>、</a:t>
            </a:r>
            <a:r>
              <a:rPr lang="en-US" altLang="zh-CN" sz="4400" b="1" i="1" dirty="0" smtClean="0">
                <a:solidFill>
                  <a:srgbClr val="FF0000"/>
                </a:solidFill>
              </a:rPr>
              <a:t>EC</a:t>
            </a:r>
          </a:p>
          <a:p>
            <a:r>
              <a:rPr lang="zh-CN" altLang="en-US" sz="4400" b="1" dirty="0" smtClean="0">
                <a:solidFill>
                  <a:srgbClr val="FF0000"/>
                </a:solidFill>
              </a:rPr>
              <a:t>∵</a:t>
            </a:r>
            <a:r>
              <a:rPr lang="en-US" altLang="zh-CN" sz="4400" b="1" i="1" dirty="0">
                <a:solidFill>
                  <a:srgbClr val="FF0000"/>
                </a:solidFill>
              </a:rPr>
              <a:t>□</a:t>
            </a:r>
            <a:r>
              <a:rPr lang="en-US" altLang="zh-CN" sz="4400" b="1" i="1" dirty="0" smtClean="0">
                <a:solidFill>
                  <a:srgbClr val="FF0000"/>
                </a:solidFill>
              </a:rPr>
              <a:t>ABCD</a:t>
            </a:r>
          </a:p>
          <a:p>
            <a:r>
              <a:rPr lang="zh-CN" altLang="en-US" sz="4400" b="1" i="1" dirty="0" smtClean="0">
                <a:solidFill>
                  <a:srgbClr val="FF0000"/>
                </a:solidFill>
              </a:rPr>
              <a:t>∴</a:t>
            </a:r>
            <a:r>
              <a:rPr lang="en-US" altLang="zh-CN" sz="4400" b="1" i="1" dirty="0" smtClean="0">
                <a:solidFill>
                  <a:srgbClr val="FF0000"/>
                </a:solidFill>
              </a:rPr>
              <a:t>OA=OC,OB=OD</a:t>
            </a:r>
          </a:p>
          <a:p>
            <a:r>
              <a:rPr lang="zh-CN" altLang="en-US" sz="4400" b="1" dirty="0">
                <a:solidFill>
                  <a:srgbClr val="FF0000"/>
                </a:solidFill>
              </a:rPr>
              <a:t>∵</a:t>
            </a:r>
            <a:r>
              <a:rPr lang="en-US" altLang="zh-CN" sz="4400" b="1" i="1" dirty="0" smtClean="0">
                <a:solidFill>
                  <a:srgbClr val="FF0000"/>
                </a:solidFill>
              </a:rPr>
              <a:t>BE=DF</a:t>
            </a:r>
          </a:p>
          <a:p>
            <a:r>
              <a:rPr lang="zh-CN" altLang="en-US" sz="4400" b="1" dirty="0" smtClean="0">
                <a:solidFill>
                  <a:srgbClr val="FF0000"/>
                </a:solidFill>
              </a:rPr>
              <a:t>∴</a:t>
            </a:r>
            <a:r>
              <a:rPr lang="en-US" altLang="zh-CN" sz="4400" b="1" dirty="0" smtClean="0">
                <a:solidFill>
                  <a:srgbClr val="FF0000"/>
                </a:solidFill>
              </a:rPr>
              <a:t>OB-BE=OD-DF</a:t>
            </a:r>
          </a:p>
          <a:p>
            <a:r>
              <a:rPr lang="zh-CN" altLang="en-US" sz="4400" b="1" dirty="0" smtClean="0">
                <a:solidFill>
                  <a:srgbClr val="FF0000"/>
                </a:solidFill>
              </a:rPr>
              <a:t>即</a:t>
            </a:r>
            <a:r>
              <a:rPr lang="en-US" altLang="zh-CN" sz="4400" b="1" i="1" dirty="0" smtClean="0">
                <a:solidFill>
                  <a:srgbClr val="FF0000"/>
                </a:solidFill>
              </a:rPr>
              <a:t>OE=OF</a:t>
            </a:r>
          </a:p>
          <a:p>
            <a:r>
              <a:rPr lang="zh-CN" altLang="en-US" sz="4400" b="1" dirty="0" smtClean="0">
                <a:solidFill>
                  <a:srgbClr val="FF0000"/>
                </a:solidFill>
              </a:rPr>
              <a:t>∴四边形</a:t>
            </a:r>
            <a:r>
              <a:rPr lang="en-US" altLang="zh-CN" sz="4400" b="1" i="1" dirty="0" smtClean="0">
                <a:solidFill>
                  <a:srgbClr val="FF0000"/>
                </a:solidFill>
              </a:rPr>
              <a:t>AECF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是平行四边形</a:t>
            </a:r>
            <a:endParaRPr lang="en-US" altLang="zh-CN" sz="4400" b="1" dirty="0" smtClean="0">
              <a:solidFill>
                <a:srgbClr val="FF0000"/>
              </a:solidFill>
            </a:endParaRPr>
          </a:p>
          <a:p>
            <a:r>
              <a:rPr lang="zh-CN" altLang="en-US" sz="4400" b="1" dirty="0" smtClean="0">
                <a:solidFill>
                  <a:srgbClr val="FF0000"/>
                </a:solidFill>
              </a:rPr>
              <a:t>∴</a:t>
            </a:r>
            <a:r>
              <a:rPr lang="en-US" altLang="zh-CN" sz="4400" b="1" i="1" dirty="0" smtClean="0">
                <a:solidFill>
                  <a:srgbClr val="FF0000"/>
                </a:solidFill>
              </a:rPr>
              <a:t>AE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∥</a:t>
            </a:r>
            <a:r>
              <a:rPr lang="en-US" altLang="zh-CN" sz="4400" b="1" i="1" dirty="0" smtClean="0">
                <a:solidFill>
                  <a:srgbClr val="FF0000"/>
                </a:solidFill>
              </a:rPr>
              <a:t>CF</a:t>
            </a:r>
            <a:endParaRPr lang="en-US" altLang="zh-CN" sz="4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86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597"/>
            <a:ext cx="12146542" cy="1889462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735" y="2017059"/>
            <a:ext cx="8780952" cy="105714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9186" y="2702646"/>
            <a:ext cx="1314286" cy="107619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9186" y="3778836"/>
            <a:ext cx="2419048" cy="102857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9186" y="4988231"/>
            <a:ext cx="3961905" cy="52381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57810" y="2240363"/>
            <a:ext cx="2081155" cy="1102449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 flipH="1" flipV="1">
            <a:off x="9225297" y="1166426"/>
            <a:ext cx="132513" cy="522482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99795" y="3389844"/>
            <a:ext cx="2704762" cy="10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88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376518" y="0"/>
            <a:ext cx="12192000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120000"/>
              </a:lnSpc>
              <a:spcAft>
                <a:spcPts val="0"/>
              </a:spcAft>
            </a:pP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）若一次函数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n-US" altLang="zh-CN" sz="3600" i="1" kern="1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kx</a:t>
            </a:r>
            <a:r>
              <a:rPr lang="en-US" altLang="zh-CN" sz="3600" kern="1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3600" i="1" kern="1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en-US" altLang="zh-CN" sz="3600" kern="1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k</a:t>
            </a:r>
            <a:r>
              <a:rPr lang="en-US" altLang="zh-CN" sz="3600" kern="100" dirty="0"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≠</a:t>
            </a: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sz="3600" kern="10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的图象与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轴交于点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，点</a:t>
            </a:r>
            <a:r>
              <a:rPr lang="en-US" altLang="zh-CN" sz="3600" i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</a:p>
          <a:p>
            <a:pPr indent="228600"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3600" i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       </a:t>
            </a:r>
            <a:r>
              <a:rPr lang="zh-CN" altLang="zh-CN" sz="36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是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zh-CN" sz="36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轴上一点，</a:t>
            </a:r>
            <a:r>
              <a:rPr lang="zh-CN" altLang="zh-CN" sz="36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△</a:t>
            </a:r>
            <a:r>
              <a:rPr lang="en-US" altLang="zh-CN" sz="3600" i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ABC</a:t>
            </a:r>
            <a:r>
              <a:rPr lang="zh-CN" altLang="zh-CN" sz="36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的面积是</a:t>
            </a:r>
            <a:r>
              <a:rPr lang="en-US" altLang="zh-CN" sz="36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zh-CN" sz="36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，求</a:t>
            </a:r>
            <a:r>
              <a:rPr lang="zh-CN" altLang="zh-CN" sz="36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点</a:t>
            </a:r>
            <a:r>
              <a:rPr lang="en-US" altLang="zh-CN" sz="3600" i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zh-CN" sz="36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的</a:t>
            </a:r>
            <a:r>
              <a:rPr lang="zh-CN" altLang="zh-CN" sz="36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坐标．</a:t>
            </a:r>
            <a:endParaRPr lang="zh-CN" altLang="zh-CN" sz="28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285" y="1421928"/>
            <a:ext cx="5771429" cy="114285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285" y="2564785"/>
            <a:ext cx="2171429" cy="108571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285" y="3864935"/>
            <a:ext cx="1419048" cy="419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285" y="4536213"/>
            <a:ext cx="3447619" cy="51428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99780" y="2672427"/>
            <a:ext cx="1733333" cy="1314286"/>
          </a:xfrm>
          <a:prstGeom prst="rect">
            <a:avLst/>
          </a:prstGeom>
        </p:spPr>
      </p:pic>
      <p:pic>
        <p:nvPicPr>
          <p:cNvPr id="9" name="图片 8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876" y="1336767"/>
            <a:ext cx="4843707" cy="492956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流程图: 接点 9"/>
          <p:cNvSpPr/>
          <p:nvPr/>
        </p:nvSpPr>
        <p:spPr>
          <a:xfrm>
            <a:off x="7835153" y="3844222"/>
            <a:ext cx="134470" cy="14249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流程图: 接点 10"/>
          <p:cNvSpPr/>
          <p:nvPr/>
        </p:nvSpPr>
        <p:spPr>
          <a:xfrm>
            <a:off x="9177259" y="2239540"/>
            <a:ext cx="134470" cy="14249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2" name="直接连接符 11"/>
          <p:cNvCxnSpPr/>
          <p:nvPr/>
        </p:nvCxnSpPr>
        <p:spPr>
          <a:xfrm flipV="1">
            <a:off x="6709780" y="1646046"/>
            <a:ext cx="3119718" cy="3720352"/>
          </a:xfrm>
          <a:prstGeom prst="line">
            <a:avLst/>
          </a:prstGeom>
          <a:ln w="571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>
            <a:off x="7510843" y="3289012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i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9370718" y="2018397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22" name="流程图: 接点 21"/>
          <p:cNvSpPr/>
          <p:nvPr/>
        </p:nvSpPr>
        <p:spPr>
          <a:xfrm>
            <a:off x="9465638" y="3830775"/>
            <a:ext cx="134470" cy="14249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9464017" y="3400009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i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cxnSp>
        <p:nvCxnSpPr>
          <p:cNvPr id="24" name="直接连接符 23"/>
          <p:cNvCxnSpPr>
            <a:stCxn id="10" idx="4"/>
            <a:endCxn id="11" idx="7"/>
          </p:cNvCxnSpPr>
          <p:nvPr/>
        </p:nvCxnSpPr>
        <p:spPr>
          <a:xfrm flipV="1">
            <a:off x="7902388" y="2260407"/>
            <a:ext cx="1389648" cy="1726306"/>
          </a:xfrm>
          <a:prstGeom prst="line">
            <a:avLst/>
          </a:prstGeom>
          <a:ln w="571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>
            <a:endCxn id="22" idx="0"/>
          </p:cNvCxnSpPr>
          <p:nvPr/>
        </p:nvCxnSpPr>
        <p:spPr>
          <a:xfrm>
            <a:off x="9311729" y="2310784"/>
            <a:ext cx="221144" cy="1519991"/>
          </a:xfrm>
          <a:prstGeom prst="line">
            <a:avLst/>
          </a:prstGeom>
          <a:ln w="571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>
            <a:stCxn id="10" idx="5"/>
            <a:endCxn id="22" idx="4"/>
          </p:cNvCxnSpPr>
          <p:nvPr/>
        </p:nvCxnSpPr>
        <p:spPr>
          <a:xfrm>
            <a:off x="7949930" y="3965846"/>
            <a:ext cx="1582943" cy="7420"/>
          </a:xfrm>
          <a:prstGeom prst="line">
            <a:avLst/>
          </a:prstGeom>
          <a:ln w="571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8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810409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7340" indent="-306070"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21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．如图，在菱形</a:t>
            </a:r>
            <a:r>
              <a:rPr lang="en-US" altLang="zh-CN" sz="28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ABCD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中，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O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AC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BD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的交点，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分别为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CD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OD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OC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的中点．</a:t>
            </a:r>
            <a:endParaRPr lang="zh-CN" altLang="zh-CN" sz="20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00025">
              <a:lnSpc>
                <a:spcPct val="120000"/>
              </a:lnSpc>
            </a:pP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）求证：四边形</a:t>
            </a:r>
            <a:r>
              <a:rPr lang="en-US" altLang="zh-CN" sz="28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OMPN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是矩形；</a:t>
            </a:r>
            <a:endParaRPr lang="zh-CN" altLang="zh-CN" sz="20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562610" indent="-362585">
              <a:lnSpc>
                <a:spcPct val="120000"/>
              </a:lnSpc>
            </a:pP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）连接</a:t>
            </a:r>
            <a:r>
              <a:rPr lang="en-US" altLang="zh-CN" sz="28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AP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，若</a:t>
            </a:r>
            <a:r>
              <a:rPr lang="en-US" altLang="zh-CN" sz="28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AB</a:t>
            </a:r>
            <a:r>
              <a:rPr lang="en-US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=4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∠</a:t>
            </a:r>
            <a:r>
              <a:rPr lang="en-US" altLang="zh-CN" sz="28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BAD</a:t>
            </a:r>
            <a:r>
              <a:rPr lang="en-US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=60°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，求</a:t>
            </a:r>
            <a:r>
              <a:rPr lang="en-US" altLang="zh-CN" sz="28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AP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的长．</a:t>
            </a:r>
            <a:endParaRPr lang="zh-CN" altLang="zh-CN" sz="20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5" name="图片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655" y="-160314"/>
            <a:ext cx="4667710" cy="33030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343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56" y="2073630"/>
            <a:ext cx="11831468" cy="2615522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56" y="116881"/>
            <a:ext cx="11510599" cy="1936363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5619856" y="2673505"/>
            <a:ext cx="5293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</a:rPr>
              <a:t>A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8CB4C73F-9F93-F93E-D2F7-A3704163BB4F}"/>
              </a:ext>
            </a:extLst>
          </p:cNvPr>
          <p:cNvSpPr txBox="1"/>
          <p:nvPr/>
        </p:nvSpPr>
        <p:spPr>
          <a:xfrm>
            <a:off x="6837785" y="0"/>
            <a:ext cx="494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7385876" y="2435207"/>
            <a:ext cx="48061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</a:rPr>
              <a:t>∵</a:t>
            </a:r>
            <a:r>
              <a:rPr lang="en-US" altLang="zh-CN" sz="4000" b="1" dirty="0" smtClean="0">
                <a:solidFill>
                  <a:srgbClr val="FF0000"/>
                </a:solidFill>
              </a:rPr>
              <a:t>k&lt;0</a:t>
            </a:r>
          </a:p>
          <a:p>
            <a:r>
              <a:rPr lang="zh-CN" altLang="en-US" sz="4000" b="1" dirty="0" smtClean="0">
                <a:solidFill>
                  <a:srgbClr val="FF0000"/>
                </a:solidFill>
              </a:rPr>
              <a:t>∴</a:t>
            </a:r>
            <a:r>
              <a:rPr lang="en-US" altLang="zh-CN" sz="4000" b="1" dirty="0" smtClean="0">
                <a:solidFill>
                  <a:srgbClr val="FF0000"/>
                </a:solidFill>
              </a:rPr>
              <a:t>y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随</a:t>
            </a:r>
            <a:r>
              <a:rPr lang="en-US" altLang="zh-CN" sz="4000" b="1" dirty="0" smtClean="0">
                <a:solidFill>
                  <a:srgbClr val="FF0000"/>
                </a:solidFill>
              </a:rPr>
              <a:t>x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的增大而减小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604362" y="3027448"/>
            <a:ext cx="11112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smtClean="0">
                <a:solidFill>
                  <a:srgbClr val="FF0000"/>
                </a:solidFill>
              </a:rPr>
              <a:t>2&lt;5</a:t>
            </a:r>
          </a:p>
        </p:txBody>
      </p:sp>
    </p:spTree>
    <p:extLst>
      <p:ext uri="{BB962C8B-B14F-4D97-AF65-F5344CB8AC3E}">
        <p14:creationId xmlns:p14="http://schemas.microsoft.com/office/powerpoint/2010/main" val="129754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855496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22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A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B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C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三地都在一条笔直的公路边，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B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在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A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C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之间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. 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甲、乙两人相约到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C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地游玩，甲由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A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地出发骑自行车，平均速度是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8 km/h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；乙由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B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地出发骑电动自行车匀速行驶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. 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设甲骑行的时间为</a:t>
            </a:r>
            <a:r>
              <a:rPr lang="en-US" altLang="zh-CN" sz="2800" b="1" i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t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单位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: h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，甲、乙与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A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地的距离分别为</a:t>
            </a:r>
            <a:r>
              <a:rPr lang="en-US" altLang="zh-CN" sz="2800" b="1" i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y</a:t>
            </a:r>
            <a:r>
              <a:rPr lang="en-US" altLang="zh-CN" sz="2800" b="1" kern="100" baseline="-25000" dirty="0">
                <a:latin typeface="华文新魏" panose="02010800040101010101" pitchFamily="2" charset="-122"/>
                <a:ea typeface="华文新魏" panose="02010800040101010101" pitchFamily="2" charset="-122"/>
              </a:rPr>
              <a:t>1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i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y</a:t>
            </a:r>
            <a:r>
              <a:rPr lang="en-US" altLang="zh-CN" sz="2800" b="1" kern="100" baseline="-25000" dirty="0">
                <a:latin typeface="华文新魏" panose="02010800040101010101" pitchFamily="2" charset="-122"/>
                <a:ea typeface="华文新魏" panose="02010800040101010101" pitchFamily="2" charset="-122"/>
              </a:rPr>
              <a:t>2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单位：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km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. </a:t>
            </a:r>
            <a:r>
              <a:rPr lang="en-US" altLang="zh-CN" sz="2800" b="1" i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y</a:t>
            </a:r>
            <a:r>
              <a:rPr lang="en-US" altLang="zh-CN" sz="2800" b="1" kern="100" baseline="-25000" dirty="0">
                <a:latin typeface="华文新魏" panose="02010800040101010101" pitchFamily="2" charset="-122"/>
                <a:ea typeface="华文新魏" panose="02010800040101010101" pitchFamily="2" charset="-122"/>
              </a:rPr>
              <a:t>1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i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y</a:t>
            </a:r>
            <a:r>
              <a:rPr lang="en-US" altLang="zh-CN" sz="2800" b="1" kern="100" baseline="-25000" dirty="0">
                <a:latin typeface="华文新魏" panose="02010800040101010101" pitchFamily="2" charset="-122"/>
                <a:ea typeface="华文新魏" panose="02010800040101010101" pitchFamily="2" charset="-122"/>
              </a:rPr>
              <a:t>2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都是</a:t>
            </a:r>
            <a:r>
              <a:rPr lang="en-US" altLang="zh-CN" sz="2800" b="1" i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t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的函数，其中</a:t>
            </a:r>
            <a:r>
              <a:rPr lang="en-US" altLang="zh-CN" sz="2800" b="1" i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y</a:t>
            </a:r>
            <a:r>
              <a:rPr lang="en-US" altLang="zh-CN" sz="2800" b="1" kern="100" baseline="-25000" dirty="0">
                <a:latin typeface="华文新魏" panose="02010800040101010101" pitchFamily="2" charset="-122"/>
                <a:ea typeface="华文新魏" panose="02010800040101010101" pitchFamily="2" charset="-122"/>
              </a:rPr>
              <a:t>2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与</a:t>
            </a:r>
            <a:r>
              <a:rPr lang="en-US" altLang="zh-CN" sz="2800" b="1" i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t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的对应关系如图所示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.</a:t>
            </a:r>
            <a:endParaRPr lang="zh-CN" altLang="en-US" sz="2800" b="1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" name="图片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7636" y="0"/>
            <a:ext cx="3144364" cy="649044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矩形 5"/>
          <p:cNvSpPr/>
          <p:nvPr/>
        </p:nvSpPr>
        <p:spPr>
          <a:xfrm>
            <a:off x="0" y="2665900"/>
            <a:ext cx="894940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回答下列问题：</a:t>
            </a:r>
          </a:p>
          <a:p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（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1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）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A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，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B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两地之间的距离为</a:t>
            </a:r>
            <a:r>
              <a:rPr lang="en-US" altLang="zh-CN" sz="2800" b="1" u="sng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     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km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；</a:t>
            </a:r>
          </a:p>
          <a:p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（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2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）</a:t>
            </a:r>
            <a:r>
              <a:rPr lang="en-US" altLang="zh-CN" sz="2800" b="1" u="sng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     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先到达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C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地；</a:t>
            </a:r>
          </a:p>
          <a:p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（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3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）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y1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与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t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之间的函数表达式是</a:t>
            </a:r>
            <a:r>
              <a:rPr lang="en-US" altLang="zh-CN" sz="2800" b="1" u="sng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     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；</a:t>
            </a:r>
          </a:p>
          <a:p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（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4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）求乙出发后到达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C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地之前，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y2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与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t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之间的函数表达式；</a:t>
            </a:r>
          </a:p>
          <a:p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（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5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）求到达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C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地之前，甲、乙两人与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A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地的距离相等时的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t</a:t>
            </a:r>
            <a:r>
              <a:rPr lang="zh-CN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的值</a:t>
            </a:r>
            <a:r>
              <a:rPr lang="en-US" altLang="zh-CN" sz="2800" b="1" kern="100" dirty="0">
                <a:latin typeface="华文新魏" panose="02010800040101010101" pitchFamily="2" charset="-122"/>
                <a:ea typeface="华文新魏" panose="02010800040101010101" pitchFamily="2" charset="-122"/>
              </a:rPr>
              <a:t>.</a:t>
            </a:r>
            <a:endParaRPr lang="zh-CN" altLang="zh-CN" sz="2800" b="1" kern="1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0107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153427"/>
            <a:ext cx="7584141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．已知：在平面直角坐标系</a:t>
            </a:r>
            <a:r>
              <a:rPr lang="en-US" altLang="zh-CN" sz="2400" i="1" kern="10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xOy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中，直线</a:t>
            </a:r>
            <a:r>
              <a:rPr lang="en-US" altLang="zh-CN" sz="2400" i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l</a:t>
            </a:r>
            <a:r>
              <a:rPr lang="en-US" altLang="zh-CN" sz="2400" kern="10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：</a:t>
            </a:r>
            <a:r>
              <a:rPr lang="en-US" altLang="zh-CN" sz="2400" i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n-US" altLang="zh-CN" sz="2400" i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kx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+3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与直线</a:t>
            </a:r>
            <a:r>
              <a:rPr lang="en-US" altLang="zh-CN" sz="2400" i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l</a:t>
            </a:r>
            <a:r>
              <a:rPr lang="en-US" altLang="zh-CN" sz="2400" kern="10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：</a:t>
            </a:r>
            <a:r>
              <a:rPr lang="en-US" altLang="zh-CN" sz="2400" i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=2</a:t>
            </a:r>
            <a:r>
              <a:rPr lang="en-US" altLang="zh-CN" sz="2400" i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+1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  <a:endParaRPr lang="zh-CN" altLang="zh-CN" kern="1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228600">
              <a:lnSpc>
                <a:spcPct val="120000"/>
              </a:lnSpc>
            </a:pP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）若直线</a:t>
            </a:r>
            <a:r>
              <a:rPr lang="en-US" altLang="zh-CN" sz="2400" i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l</a:t>
            </a:r>
            <a:r>
              <a:rPr lang="en-US" altLang="zh-CN" sz="2400" kern="10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与直线</a:t>
            </a:r>
            <a:r>
              <a:rPr lang="en-US" altLang="zh-CN" sz="2400" i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l</a:t>
            </a:r>
            <a:r>
              <a:rPr lang="en-US" altLang="zh-CN" sz="2400" kern="10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交于点</a:t>
            </a:r>
            <a:r>
              <a:rPr lang="en-US" altLang="zh-CN" sz="2400" i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A 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(2, </a:t>
            </a:r>
            <a:r>
              <a:rPr lang="en-US" altLang="zh-CN" sz="2400" i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m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，求直线</a:t>
            </a:r>
            <a:r>
              <a:rPr lang="en-US" altLang="zh-CN" sz="2400" i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l</a:t>
            </a:r>
            <a:r>
              <a:rPr lang="en-US" altLang="zh-CN" sz="2400" kern="10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的解析式；</a:t>
            </a:r>
            <a:endParaRPr lang="zh-CN" altLang="zh-CN" kern="1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608965" indent="-381000">
              <a:lnSpc>
                <a:spcPct val="120000"/>
              </a:lnSpc>
            </a:pP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）过点</a:t>
            </a:r>
            <a:r>
              <a:rPr lang="en-US" altLang="zh-CN" sz="2400" i="1" kern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B </a:t>
            </a:r>
            <a:r>
              <a:rPr lang="en-US" altLang="zh-CN" sz="2400" kern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sz="2400" i="1" kern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, 0)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作垂直于</a:t>
            </a:r>
            <a:r>
              <a:rPr lang="en-US" altLang="zh-CN" sz="2400" i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轴的直线分别交</a:t>
            </a:r>
            <a:r>
              <a:rPr lang="en-US" altLang="zh-CN" sz="2400" i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l</a:t>
            </a:r>
            <a:r>
              <a:rPr lang="en-US" altLang="zh-CN" sz="2400" kern="10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2400" i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l</a:t>
            </a:r>
            <a:r>
              <a:rPr lang="en-US" altLang="zh-CN" sz="2400" kern="10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于点</a:t>
            </a:r>
            <a:r>
              <a:rPr lang="en-US" altLang="zh-CN" sz="2400" i="1" kern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2400" i="1" kern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，结合函数图象回答下列问题：</a:t>
            </a:r>
            <a:endParaRPr lang="zh-CN" altLang="zh-CN" kern="1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609600">
              <a:lnSpc>
                <a:spcPct val="120000"/>
              </a:lnSpc>
            </a:pP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当</a:t>
            </a:r>
            <a:r>
              <a:rPr lang="en-US" altLang="zh-CN" sz="2400" i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=1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时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若</a:t>
            </a:r>
            <a:r>
              <a:rPr lang="en-US" altLang="zh-CN" sz="2400" i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CD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＝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，求</a:t>
            </a:r>
            <a:r>
              <a:rPr lang="en-US" altLang="zh-CN" sz="2400" i="1" kern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k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的值；</a:t>
            </a:r>
            <a:endParaRPr lang="zh-CN" altLang="zh-CN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0328" y="3348148"/>
            <a:ext cx="82116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200" kern="100" dirty="0">
                <a:ea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当</a:t>
            </a:r>
            <a:r>
              <a:rPr lang="en-US" altLang="zh-CN" sz="3200" kern="100" dirty="0">
                <a:latin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＜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＜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k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时，在点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运动的过程中，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CD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恒大于</a:t>
            </a:r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．请写出三个符合条件的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k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的值</a:t>
            </a:r>
            <a:r>
              <a:rPr lang="en-US" altLang="zh-CN" sz="3200" u="sng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zh-CN" altLang="en-US" sz="3200" dirty="0"/>
          </a:p>
        </p:txBody>
      </p:sp>
      <p:pic>
        <p:nvPicPr>
          <p:cNvPr id="6" name="图片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8293" y="-97585"/>
            <a:ext cx="4843707" cy="49295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035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30" y="-62753"/>
            <a:ext cx="12174070" cy="2456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0" indent="-304800">
              <a:lnSpc>
                <a:spcPct val="120000"/>
              </a:lnSpc>
            </a:pPr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24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．如图，正方形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ABCD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中，点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E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是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BC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边上一点，点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是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CD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延长线上一点，且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BE</a:t>
            </a:r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DF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，连接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AE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AF</a:t>
            </a:r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zh-CN" altLang="zh-CN" sz="24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40030">
              <a:lnSpc>
                <a:spcPct val="120000"/>
              </a:lnSpc>
            </a:pP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）求证：∠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FAE</a:t>
            </a:r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=90º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；</a:t>
            </a:r>
            <a:endParaRPr lang="zh-CN" altLang="zh-CN" sz="24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243840">
              <a:lnSpc>
                <a:spcPct val="120000"/>
              </a:lnSpc>
            </a:pP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）连接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EF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，取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EF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中点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G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，连接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DG</a:t>
            </a:r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zh-CN" altLang="zh-CN" sz="24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5" name="图片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562" y="2026023"/>
            <a:ext cx="4456759" cy="381274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333" y="3162333"/>
            <a:ext cx="10733333" cy="5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6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56" y="0"/>
            <a:ext cx="11533333" cy="4419048"/>
          </a:xfrm>
          <a:prstGeom prst="rect">
            <a:avLst/>
          </a:prstGeom>
        </p:spPr>
      </p:pic>
      <p:pic>
        <p:nvPicPr>
          <p:cNvPr id="6" name="图片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045" y="3185084"/>
            <a:ext cx="2257649" cy="24679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781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498" y="-118464"/>
            <a:ext cx="4188758" cy="351608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矩形 4"/>
          <p:cNvSpPr/>
          <p:nvPr/>
        </p:nvSpPr>
        <p:spPr>
          <a:xfrm>
            <a:off x="-242047" y="0"/>
            <a:ext cx="9161930" cy="659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fontAlgn="ctr">
              <a:lnSpc>
                <a:spcPct val="120000"/>
              </a:lnSpc>
            </a:pP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小松证明四边形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ABMN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是黄金矩形的思路如下，请补全小松的证明</a:t>
            </a:r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zh-CN" altLang="zh-CN" sz="24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573405" algn="just" fontAlgn="ctr">
              <a:lnSpc>
                <a:spcPct val="120000"/>
              </a:lnSpc>
              <a:spcAft>
                <a:spcPts val="0"/>
              </a:spcAft>
            </a:pP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作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MP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⊥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AF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于点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，连接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MF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，设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BM</a:t>
            </a:r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endParaRPr lang="zh-CN" altLang="zh-CN" sz="24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573405" algn="just" fontAlgn="ctr">
              <a:lnSpc>
                <a:spcPct val="120000"/>
              </a:lnSpc>
              <a:spcAft>
                <a:spcPts val="0"/>
              </a:spcAft>
            </a:pP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根据角平分线的性质，可知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MP</a:t>
            </a:r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BM</a:t>
            </a:r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  <a:endParaRPr lang="zh-CN" altLang="zh-CN" sz="24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573405" algn="just" fontAlgn="ctr">
              <a:lnSpc>
                <a:spcPct val="120000"/>
              </a:lnSpc>
              <a:spcAft>
                <a:spcPts val="0"/>
              </a:spcAft>
            </a:pP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根据条件，可求得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AF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的长度为</a:t>
            </a:r>
            <a:r>
              <a:rPr lang="en-US" altLang="zh-CN" sz="3200" u="sng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en-US" altLang="zh-CN" sz="3200" u="sng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            </a:t>
            </a:r>
            <a:r>
              <a:rPr lang="zh-CN" altLang="zh-CN" sz="3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endParaRPr lang="en-US" altLang="zh-CN" sz="3200" kern="1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573405" algn="just" fontAlgn="ctr">
              <a:lnSpc>
                <a:spcPct val="120000"/>
              </a:lnSpc>
              <a:spcAft>
                <a:spcPts val="0"/>
              </a:spcAft>
            </a:pPr>
            <a:r>
              <a:rPr lang="en-US" altLang="zh-CN" sz="3200" i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AP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的长度为</a:t>
            </a:r>
            <a:r>
              <a:rPr lang="en-US" altLang="zh-CN" sz="3200" u="sng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sz="3200" u="sng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                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  <a:endParaRPr lang="zh-CN" altLang="zh-CN" sz="24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573405" algn="just" fontAlgn="ctr">
              <a:lnSpc>
                <a:spcPct val="120000"/>
              </a:lnSpc>
              <a:spcAft>
                <a:spcPts val="0"/>
              </a:spcAft>
            </a:pP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在</a:t>
            </a:r>
            <a:r>
              <a:rPr lang="en-US" altLang="zh-CN" sz="3200" kern="1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△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MPF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和</a:t>
            </a:r>
            <a:r>
              <a:rPr lang="en-US" altLang="zh-CN" sz="3200" kern="1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△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CMF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中，由勾股定理可得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MP</a:t>
            </a:r>
            <a:r>
              <a:rPr lang="en-US" altLang="zh-CN" sz="3200" kern="100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PF</a:t>
            </a:r>
            <a:r>
              <a:rPr lang="en-US" altLang="zh-CN" sz="3200" kern="100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MF</a:t>
            </a:r>
            <a:r>
              <a:rPr lang="en-US" altLang="zh-CN" sz="3200" kern="100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MC</a:t>
            </a:r>
            <a:r>
              <a:rPr lang="en-US" altLang="zh-CN" sz="3200" kern="100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CF</a:t>
            </a:r>
            <a:r>
              <a:rPr lang="en-US" altLang="zh-CN" sz="3200" kern="100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  <a:endParaRPr lang="zh-CN" altLang="zh-CN" sz="24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573405" algn="just" fontAlgn="ctr">
              <a:lnSpc>
                <a:spcPct val="120000"/>
              </a:lnSpc>
              <a:spcAft>
                <a:spcPts val="0"/>
              </a:spcAft>
            </a:pP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由此可列关于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的方程为</a:t>
            </a:r>
            <a:r>
              <a:rPr lang="en-US" altLang="zh-CN" sz="3200" u="sng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sz="3200" u="sng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            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  <a:endParaRPr lang="zh-CN" altLang="zh-CN" sz="24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573405" algn="just" fontAlgn="ctr">
              <a:lnSpc>
                <a:spcPct val="120000"/>
              </a:lnSpc>
              <a:spcAft>
                <a:spcPts val="0"/>
              </a:spcAft>
            </a:pP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解得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BM</a:t>
            </a:r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n-US" altLang="zh-CN" sz="3200" u="sng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sz="3200" u="sng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</a:t>
            </a:r>
            <a:r>
              <a:rPr lang="zh-CN" altLang="zh-CN" sz="3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  <a:r>
              <a:rPr lang="en-US" altLang="zh-CN" sz="32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zh-CN" altLang="zh-CN" sz="24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573405" fontAlgn="ctr">
              <a:lnSpc>
                <a:spcPct val="120000"/>
              </a:lnSpc>
            </a:pP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所以矩形</a:t>
            </a:r>
            <a:r>
              <a:rPr lang="en-US" altLang="zh-CN" sz="32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ABMN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为黄金矩形．</a:t>
            </a:r>
            <a:endParaRPr lang="zh-CN" altLang="zh-CN" sz="24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4960" y="2336192"/>
            <a:ext cx="704762" cy="733333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flipH="1">
            <a:off x="10318376" y="1497106"/>
            <a:ext cx="573745" cy="129988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10674754" y="963394"/>
            <a:ext cx="4347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i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10318377" y="1639580"/>
            <a:ext cx="896470" cy="115740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9920808" y="-28247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1210374" y="778531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i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440228" y="2973121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007810" y="3024183"/>
            <a:ext cx="19447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AP=AB=2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9290551" y="2649955"/>
            <a:ext cx="4107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i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0253394" y="1621936"/>
            <a:ext cx="4107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i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0428109" y="2670239"/>
            <a:ext cx="9900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2-x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1209022" y="1916549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i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3189" y="4608612"/>
            <a:ext cx="5247619" cy="1038095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39678" y="5318135"/>
            <a:ext cx="1400000" cy="657143"/>
          </a:xfrm>
          <a:prstGeom prst="rect">
            <a:avLst/>
          </a:prstGeom>
        </p:spPr>
      </p:pic>
      <p:sp>
        <p:nvSpPr>
          <p:cNvPr id="28" name="矩形 27"/>
          <p:cNvSpPr/>
          <p:nvPr/>
        </p:nvSpPr>
        <p:spPr>
          <a:xfrm>
            <a:off x="6934704" y="2377851"/>
            <a:ext cx="18293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i="1" kern="1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Rt</a:t>
            </a:r>
            <a:r>
              <a:rPr lang="zh-CN" altLang="en-US" sz="32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△</a:t>
            </a:r>
            <a:r>
              <a:rPr lang="en-US" altLang="zh-CN" sz="32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ADF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77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-89647"/>
            <a:ext cx="1232647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0" indent="-304800">
              <a:lnSpc>
                <a:spcPct val="120000"/>
              </a:lnSpc>
              <a:tabLst>
                <a:tab pos="266700" algn="l"/>
                <a:tab pos="1733550" algn="l"/>
                <a:tab pos="3200400" algn="l"/>
                <a:tab pos="466725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26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在平面直角坐标系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xOy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中，对于点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r>
              <a:rPr lang="en-US" altLang="zh-CN" sz="2800" kern="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28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2800" kern="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给出如下定义：当点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Q</a:t>
            </a:r>
            <a:r>
              <a:rPr lang="en-US" altLang="zh-CN" sz="2800" kern="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28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800" kern="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满足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n-US" altLang="zh-CN" sz="28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 y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8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时，称点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Q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是点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的等和点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zh-CN" altLang="zh-CN" sz="20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304800">
              <a:lnSpc>
                <a:spcPct val="120000"/>
              </a:lnSpc>
              <a:tabLst>
                <a:tab pos="266700" algn="l"/>
                <a:tab pos="1733550" algn="l"/>
                <a:tab pos="3200400" algn="l"/>
                <a:tab pos="4667250" algn="l"/>
              </a:tabLst>
            </a:pP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已知点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r>
              <a:rPr lang="en-US" altLang="zh-CN" sz="2800" kern="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3, 0</a:t>
            </a:r>
            <a:r>
              <a:rPr lang="en-US" altLang="zh-CN" sz="2800" kern="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endParaRPr lang="zh-CN" altLang="zh-CN" sz="20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228600">
              <a:lnSpc>
                <a:spcPct val="120000"/>
              </a:lnSpc>
              <a:tabLst>
                <a:tab pos="266700" algn="l"/>
                <a:tab pos="1733550" algn="l"/>
                <a:tab pos="3200400" algn="l"/>
                <a:tab pos="4667250" algn="l"/>
              </a:tabLst>
            </a:pP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）在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Q</a:t>
            </a:r>
            <a:r>
              <a:rPr lang="en-US" altLang="zh-CN" sz="2800" kern="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2800" kern="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0, 3</a:t>
            </a:r>
            <a:r>
              <a:rPr lang="en-US" altLang="zh-CN" sz="2800" kern="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Q</a:t>
            </a:r>
            <a:r>
              <a:rPr lang="en-US" altLang="zh-CN" sz="2800" kern="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800" kern="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1, 4</a:t>
            </a:r>
            <a:r>
              <a:rPr lang="en-US" altLang="zh-CN" sz="2800" kern="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Q</a:t>
            </a:r>
            <a:r>
              <a:rPr lang="en-US" altLang="zh-CN" sz="2800" kern="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800" kern="0" dirty="0">
                <a:latin typeface="宋体" panose="02010600030101010101" pitchFamily="2" charset="-122"/>
                <a:ea typeface="宋体" panose="02010600030101010101" pitchFamily="2" charset="-122"/>
              </a:rPr>
              <a:t>(-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2, </a:t>
            </a:r>
            <a:r>
              <a:rPr lang="en-US" altLang="zh-CN" sz="2800" kern="0" dirty="0">
                <a:latin typeface="宋体" panose="02010600030101010101" pitchFamily="2" charset="-122"/>
                <a:ea typeface="宋体" panose="02010600030101010101" pitchFamily="2" charset="-122"/>
              </a:rPr>
              <a:t>-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2800" kern="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中，点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的等和点有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____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；</a:t>
            </a:r>
            <a:endParaRPr lang="zh-CN" altLang="zh-CN" sz="20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608965" indent="-381000">
              <a:lnSpc>
                <a:spcPct val="120000"/>
              </a:lnSpc>
              <a:tabLst>
                <a:tab pos="266700" algn="l"/>
                <a:tab pos="1733550" algn="l"/>
                <a:tab pos="3200400" algn="l"/>
                <a:tab pos="4667250" algn="l"/>
              </a:tabLst>
            </a:pP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）点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在直线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n-US" altLang="zh-CN" sz="2800" kern="0" dirty="0">
                <a:latin typeface="宋体" panose="02010600030101010101" pitchFamily="2" charset="-122"/>
                <a:ea typeface="宋体" panose="02010600030101010101" pitchFamily="2" charset="-122"/>
              </a:rPr>
              <a:t>-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+5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上，若点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的等和点也是点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的等和点，求点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的坐标</a:t>
            </a:r>
            <a:r>
              <a:rPr lang="zh-CN" altLang="zh-CN" sz="2800" kern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；</a:t>
            </a:r>
            <a:endParaRPr lang="zh-CN" altLang="zh-CN" sz="20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0570" y="1443826"/>
            <a:ext cx="1619048" cy="58095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21" y="2588009"/>
            <a:ext cx="4457143" cy="48571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4251" y="2590443"/>
            <a:ext cx="5714286" cy="46666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933" y="3216581"/>
            <a:ext cx="5761905" cy="47619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32721" y="3284248"/>
            <a:ext cx="3990476" cy="44761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2933" y="3895962"/>
            <a:ext cx="6419048" cy="457143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591" y="3959005"/>
            <a:ext cx="5400000" cy="45714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2933" y="4511386"/>
            <a:ext cx="8019048" cy="552381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321" y="5078495"/>
            <a:ext cx="4247619" cy="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132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-89647"/>
            <a:ext cx="1232647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0" indent="-304800">
              <a:lnSpc>
                <a:spcPct val="120000"/>
              </a:lnSpc>
              <a:tabLst>
                <a:tab pos="266700" algn="l"/>
                <a:tab pos="1733550" algn="l"/>
                <a:tab pos="3200400" algn="l"/>
                <a:tab pos="466725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26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在平面直角坐标系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xOy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中，对于点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r>
              <a:rPr lang="en-US" altLang="zh-CN" sz="2800" kern="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28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2800" kern="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给出如下定义：当点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Q</a:t>
            </a:r>
            <a:r>
              <a:rPr lang="en-US" altLang="zh-CN" sz="2800" kern="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28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800" kern="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满足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n-US" altLang="zh-CN" sz="28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 y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8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时，称点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Q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是点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的等和点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zh-CN" altLang="zh-CN" sz="20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304800">
              <a:lnSpc>
                <a:spcPct val="120000"/>
              </a:lnSpc>
              <a:tabLst>
                <a:tab pos="266700" algn="l"/>
                <a:tab pos="1733550" algn="l"/>
                <a:tab pos="3200400" algn="l"/>
                <a:tab pos="4667250" algn="l"/>
              </a:tabLst>
            </a:pP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已知点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r>
              <a:rPr lang="en-US" altLang="zh-CN" sz="2800" kern="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3, 0</a:t>
            </a:r>
            <a:r>
              <a:rPr lang="en-US" altLang="zh-CN" sz="2800" kern="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endParaRPr lang="zh-CN" altLang="zh-CN" sz="20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608965" indent="-381000" algn="just">
              <a:lnSpc>
                <a:spcPct val="120000"/>
              </a:lnSpc>
              <a:spcAft>
                <a:spcPts val="0"/>
              </a:spcAft>
              <a:tabLst>
                <a:tab pos="266700" algn="l"/>
                <a:tab pos="1733550" algn="l"/>
                <a:tab pos="3200400" algn="l"/>
                <a:tab pos="4667250" algn="l"/>
              </a:tabLst>
            </a:pPr>
            <a:r>
              <a:rPr lang="zh-CN" altLang="zh-CN" sz="2800" kern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）已知点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en-US" altLang="zh-CN" sz="2800" kern="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, 0</a:t>
            </a:r>
            <a:r>
              <a:rPr lang="en-US" altLang="zh-CN" sz="2800" kern="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和线段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MN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，线段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MN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上总存在线段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PB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上每个点的等和点</a:t>
            </a:r>
            <a:r>
              <a:rPr lang="zh-CN" altLang="zh-CN" sz="2800" kern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．若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MN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的最小值为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，直接写出</a:t>
            </a:r>
            <a:r>
              <a:rPr lang="en-US" altLang="zh-CN" sz="2800" i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的值</a:t>
            </a:r>
            <a:r>
              <a:rPr lang="en-US" altLang="zh-CN" sz="2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zh-CN" altLang="zh-CN" sz="20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399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03223"/>
            <a:ext cx="10842364" cy="3190753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802471" cy="2199128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10802471" y="0"/>
            <a:ext cx="686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</a:rPr>
              <a:t>C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35B3EF9-2FEB-6C52-99DB-DC203576E27B}"/>
              </a:ext>
            </a:extLst>
          </p:cNvPr>
          <p:cNvSpPr txBox="1"/>
          <p:nvPr/>
        </p:nvSpPr>
        <p:spPr>
          <a:xfrm>
            <a:off x="6861643" y="2403223"/>
            <a:ext cx="686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</a:rPr>
              <a:t>D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27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79" y="202630"/>
            <a:ext cx="10526263" cy="1814429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088761" y="755901"/>
            <a:ext cx="494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</a:rPr>
              <a:t>B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pic>
        <p:nvPicPr>
          <p:cNvPr id="6" name="图片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2" t="7077" r="2908" b="7779"/>
          <a:stretch>
            <a:fillRect/>
          </a:stretch>
        </p:blipFill>
        <p:spPr bwMode="auto">
          <a:xfrm>
            <a:off x="1026385" y="2178424"/>
            <a:ext cx="5639164" cy="283706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等腰三角形 3"/>
          <p:cNvSpPr/>
          <p:nvPr/>
        </p:nvSpPr>
        <p:spPr>
          <a:xfrm>
            <a:off x="5450539" y="4220004"/>
            <a:ext cx="215153" cy="21515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>
            <a:off x="5531223" y="3872753"/>
            <a:ext cx="215153" cy="21515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/>
        </p:nvSpPr>
        <p:spPr>
          <a:xfrm>
            <a:off x="3424517" y="2832847"/>
            <a:ext cx="215153" cy="21515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382290" y="3380020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</a:rPr>
              <a:t>3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853761" y="3243015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</a:rPr>
              <a:t>3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748972" y="2165140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</a:rPr>
              <a:t>3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067442" y="2151432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</a:rPr>
              <a:t>2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215682" y="4435157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</a:rPr>
              <a:t>5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31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 animBg="1"/>
      <p:bldP spid="8" grpId="0" animBg="1"/>
      <p:bldP spid="9" grpId="0" animBg="1"/>
      <p:bldP spid="10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08410" cy="2328194"/>
          </a:xfrm>
          <a:prstGeom prst="rect">
            <a:avLst/>
          </a:prstGeom>
        </p:spPr>
      </p:pic>
      <p:pic>
        <p:nvPicPr>
          <p:cNvPr id="3" name="图片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763" y="1354697"/>
            <a:ext cx="4843707" cy="492956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035B3EF9-2FEB-6C52-99DB-DC203576E27B}"/>
              </a:ext>
            </a:extLst>
          </p:cNvPr>
          <p:cNvSpPr txBox="1"/>
          <p:nvPr/>
        </p:nvSpPr>
        <p:spPr>
          <a:xfrm>
            <a:off x="11208410" y="538564"/>
            <a:ext cx="686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</a:rPr>
              <a:t>D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流程图: 接点 4"/>
          <p:cNvSpPr/>
          <p:nvPr/>
        </p:nvSpPr>
        <p:spPr>
          <a:xfrm>
            <a:off x="5271247" y="3519923"/>
            <a:ext cx="143435" cy="162968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流程图: 接点 5"/>
          <p:cNvSpPr/>
          <p:nvPr/>
        </p:nvSpPr>
        <p:spPr>
          <a:xfrm>
            <a:off x="6266328" y="3519923"/>
            <a:ext cx="143435" cy="162968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5271247" y="3605889"/>
            <a:ext cx="1013012" cy="8965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5113574" y="3016632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i="1" kern="100" dirty="0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endParaRPr lang="zh-CN" altLang="en-US" sz="3200" b="1" dirty="0">
              <a:solidFill>
                <a:srgbClr val="FFC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135431" y="3016631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i="1" kern="100" dirty="0" smtClean="0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endParaRPr lang="zh-CN" altLang="en-US" sz="3200" b="1" dirty="0">
              <a:solidFill>
                <a:srgbClr val="FFC000"/>
              </a:solidFill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4554071" y="2259106"/>
            <a:ext cx="3092823" cy="35769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7363692" y="5798531"/>
            <a:ext cx="8483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i="1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sz="2800" b="1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n-US" altLang="zh-CN" sz="2800" b="1" i="1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-x</a:t>
            </a:r>
            <a:endParaRPr lang="zh-CN" altLang="en-US" sz="2800" b="1" dirty="0">
              <a:solidFill>
                <a:srgbClr val="0070C0"/>
              </a:solidFill>
            </a:endParaRPr>
          </a:p>
        </p:txBody>
      </p:sp>
      <p:cxnSp>
        <p:nvCxnSpPr>
          <p:cNvPr id="22" name="直接连接符 21"/>
          <p:cNvCxnSpPr/>
          <p:nvPr/>
        </p:nvCxnSpPr>
        <p:spPr>
          <a:xfrm>
            <a:off x="3927943" y="2861388"/>
            <a:ext cx="4158222" cy="2150773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图片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0135" y="4738889"/>
            <a:ext cx="1044000" cy="657863"/>
          </a:xfrm>
          <a:prstGeom prst="rect">
            <a:avLst/>
          </a:prstGeom>
        </p:spPr>
      </p:pic>
      <p:cxnSp>
        <p:nvCxnSpPr>
          <p:cNvPr id="29" name="直接连接符 28"/>
          <p:cNvCxnSpPr/>
          <p:nvPr/>
        </p:nvCxnSpPr>
        <p:spPr>
          <a:xfrm flipH="1">
            <a:off x="3980041" y="2307741"/>
            <a:ext cx="3718620" cy="368581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矩形 30"/>
          <p:cNvSpPr/>
          <p:nvPr/>
        </p:nvSpPr>
        <p:spPr>
          <a:xfrm>
            <a:off x="7722123" y="1862562"/>
            <a:ext cx="7280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n-US" altLang="zh-CN" sz="28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cxnSp>
        <p:nvCxnSpPr>
          <p:cNvPr id="32" name="直接连接符 31"/>
          <p:cNvCxnSpPr/>
          <p:nvPr/>
        </p:nvCxnSpPr>
        <p:spPr>
          <a:xfrm flipH="1">
            <a:off x="3431913" y="3045937"/>
            <a:ext cx="4814876" cy="1934801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图片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75194" y="2683791"/>
            <a:ext cx="852903" cy="66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01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417" y="35860"/>
            <a:ext cx="7523809" cy="321904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0876" y="0"/>
            <a:ext cx="5019048" cy="376190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188743" y="2765491"/>
            <a:ext cx="5293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</a:rPr>
              <a:t>A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622" y="3473377"/>
            <a:ext cx="8352381" cy="466667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7616088" y="70386"/>
            <a:ext cx="23278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</a:rPr>
              <a:t>k</a:t>
            </a:r>
            <a:r>
              <a:rPr lang="en-US" altLang="zh-CN" sz="4000" b="1" dirty="0" smtClean="0">
                <a:solidFill>
                  <a:srgbClr val="FF0000"/>
                </a:solidFill>
              </a:rPr>
              <a:t>&gt;0  b&lt;0</a:t>
            </a:r>
          </a:p>
        </p:txBody>
      </p:sp>
      <p:cxnSp>
        <p:nvCxnSpPr>
          <p:cNvPr id="11" name="直接连接符 10"/>
          <p:cNvCxnSpPr/>
          <p:nvPr/>
        </p:nvCxnSpPr>
        <p:spPr>
          <a:xfrm flipH="1">
            <a:off x="9296400" y="887506"/>
            <a:ext cx="1972235" cy="9861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8433510" y="645013"/>
            <a:ext cx="41601" cy="3116892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H="1">
            <a:off x="6482075" y="2304650"/>
            <a:ext cx="1972235" cy="9861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 flipV="1">
            <a:off x="7070876" y="960881"/>
            <a:ext cx="1362635" cy="1343769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2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0"/>
            <a:ext cx="12187095" cy="4567877"/>
          </a:xfrm>
          <a:prstGeom prst="rect">
            <a:avLst/>
          </a:prstGeom>
        </p:spPr>
      </p:pic>
      <p:sp>
        <p:nvSpPr>
          <p:cNvPr id="45" name="文本框 44"/>
          <p:cNvSpPr txBox="1"/>
          <p:nvPr/>
        </p:nvSpPr>
        <p:spPr>
          <a:xfrm>
            <a:off x="7993970" y="0"/>
            <a:ext cx="503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</a:rPr>
              <a:t>C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9249299" y="1855045"/>
            <a:ext cx="41601" cy="3116892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61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047" y="1170046"/>
            <a:ext cx="12219047" cy="1647619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90945" y="258525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42" y="233928"/>
            <a:ext cx="11741576" cy="93611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107614"/>
            <a:ext cx="11052052" cy="809961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69004" y="308668"/>
            <a:ext cx="1485714" cy="571429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5983930" y="2086341"/>
            <a:ext cx="18213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</a:rPr>
              <a:t>m</a:t>
            </a:r>
            <a:r>
              <a:rPr lang="en-US" altLang="zh-CN" sz="4000" b="1" dirty="0" smtClean="0">
                <a:solidFill>
                  <a:srgbClr val="FF0000"/>
                </a:solidFill>
              </a:rPr>
              <a:t>-2&lt;0</a:t>
            </a: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48422" y="2168855"/>
            <a:ext cx="1286237" cy="64881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83346" y="2893815"/>
            <a:ext cx="771316" cy="87718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/>
              <p:cNvSpPr txBox="1"/>
              <p:nvPr/>
            </p:nvSpPr>
            <p:spPr>
              <a:xfrm>
                <a:off x="1689836" y="3770999"/>
                <a:ext cx="3572068" cy="7659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4000" b="1" dirty="0" smtClean="0">
                    <a:solidFill>
                      <a:srgbClr val="FF0000"/>
                    </a:solidFill>
                  </a:rPr>
                  <a:t>x=1      y=</a:t>
                </a:r>
                <a14:m>
                  <m:oMath xmlns:m="http://schemas.openxmlformats.org/officeDocument/2006/math">
                    <m:r>
                      <a:rPr lang="en-US" altLang="zh-CN" sz="4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altLang="zh-CN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endParaRPr lang="en-US" altLang="zh-CN" sz="4000" b="1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文本框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836" y="3770999"/>
                <a:ext cx="3572068" cy="765915"/>
              </a:xfrm>
              <a:prstGeom prst="rect">
                <a:avLst/>
              </a:prstGeom>
              <a:blipFill>
                <a:blip r:embed="rId8"/>
                <a:stretch>
                  <a:fillRect l="-5973" t="-6400" b="-344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4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48" y="98612"/>
            <a:ext cx="12121152" cy="1721224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5423" y="2933894"/>
            <a:ext cx="7907305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0" indent="-304800">
              <a:lnSpc>
                <a:spcPct val="120000"/>
              </a:lnSpc>
            </a:pP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13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．如图，菱形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ABCD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的对角线交于点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O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，点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M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为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AB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的中点，连接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OM</a:t>
            </a: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. 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若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AC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＝</a:t>
            </a: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BD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＝</a:t>
            </a: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8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，则</a:t>
            </a:r>
            <a:r>
              <a:rPr lang="en-US" altLang="zh-CN" sz="3600" i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OM</a:t>
            </a:r>
            <a:r>
              <a:rPr lang="zh-CN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的长为</a:t>
            </a:r>
            <a:r>
              <a:rPr lang="en-US" altLang="zh-CN" sz="3600" u="sng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     </a:t>
            </a:r>
            <a:r>
              <a:rPr lang="en-US" altLang="zh-CN" sz="36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zh-CN" altLang="zh-CN" sz="28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6" name="图片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8100" y="2550938"/>
            <a:ext cx="4864959" cy="285263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/>
              <p:cNvSpPr txBox="1"/>
              <p:nvPr/>
            </p:nvSpPr>
            <p:spPr>
              <a:xfrm>
                <a:off x="1484229" y="1848849"/>
                <a:ext cx="361028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4000" b="1" dirty="0" smtClean="0">
                    <a:solidFill>
                      <a:srgbClr val="FF0000"/>
                    </a:solidFill>
                  </a:rPr>
                  <a:t>K=</a:t>
                </a:r>
                <a:r>
                  <a:rPr lang="en-US" altLang="zh-CN" sz="4000" b="1" dirty="0" err="1" smtClean="0">
                    <a:solidFill>
                      <a:srgbClr val="FF0000"/>
                    </a:solidFill>
                  </a:rPr>
                  <a:t>xy</a:t>
                </a:r>
                <a:r>
                  <a:rPr lang="en-US" altLang="zh-CN" sz="4000" b="1" dirty="0" smtClean="0">
                    <a:solidFill>
                      <a:srgbClr val="FF0000"/>
                    </a:solidFill>
                  </a:rPr>
                  <a:t>=1</a:t>
                </a:r>
                <a14:m>
                  <m:oMath xmlns:m="http://schemas.openxmlformats.org/officeDocument/2006/math">
                    <m:r>
                      <a:rPr lang="en-US" altLang="zh-CN" sz="4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CN" sz="4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altLang="zh-CN" sz="4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sz="4000" b="1" dirty="0" smtClean="0">
                    <a:solidFill>
                      <a:srgbClr val="FF0000"/>
                    </a:solidFill>
                  </a:rPr>
                  <a:t>3</a:t>
                </a:r>
              </a:p>
            </p:txBody>
          </p:sp>
        </mc:Choice>
        <mc:Fallback xmlns="">
          <p:sp>
            <p:nvSpPr>
              <p:cNvPr id="17" name="文本框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229" y="1848849"/>
                <a:ext cx="3610284" cy="707886"/>
              </a:xfrm>
              <a:prstGeom prst="rect">
                <a:avLst/>
              </a:prstGeom>
              <a:blipFill>
                <a:blip r:embed="rId4"/>
                <a:stretch>
                  <a:fillRect l="-5902" t="-15517" r="-4890" b="-3620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/>
              <p:cNvSpPr txBox="1"/>
              <p:nvPr/>
            </p:nvSpPr>
            <p:spPr>
              <a:xfrm>
                <a:off x="5841076" y="1860457"/>
                <a:ext cx="342292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4000" b="1" dirty="0" smtClean="0">
                    <a:solidFill>
                      <a:srgbClr val="FF0000"/>
                    </a:solidFill>
                  </a:rPr>
                  <a:t>n=</a:t>
                </a:r>
                <a14:m>
                  <m:oMath xmlns:m="http://schemas.openxmlformats.org/officeDocument/2006/math">
                    <m:r>
                      <a:rPr lang="en-US" altLang="zh-CN" sz="4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altLang="zh-CN" sz="4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US" altLang="zh-CN" sz="4000" b="1" dirty="0" smtClean="0">
                    <a:solidFill>
                      <a:srgbClr val="FF0000"/>
                    </a:solidFill>
                  </a:rPr>
                  <a:t>(-3)=-1</a:t>
                </a:r>
              </a:p>
            </p:txBody>
          </p:sp>
        </mc:Choice>
        <mc:Fallback xmlns="">
          <p:sp>
            <p:nvSpPr>
              <p:cNvPr id="18" name="文本框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076" y="1860457"/>
                <a:ext cx="3422925" cy="707886"/>
              </a:xfrm>
              <a:prstGeom prst="rect">
                <a:avLst/>
              </a:prstGeom>
              <a:blipFill>
                <a:blip r:embed="rId5"/>
                <a:stretch>
                  <a:fillRect l="-6228" t="-15517" r="-5516" b="-3620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06888" y="953870"/>
            <a:ext cx="887536" cy="695636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9438287" y="3157551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2</a:t>
            </a:r>
            <a:endParaRPr lang="zh-CN" altLang="en-US" sz="3200" dirty="0"/>
          </a:p>
        </p:txBody>
      </p:sp>
      <p:sp>
        <p:nvSpPr>
          <p:cNvPr id="19" name="矩形 18"/>
          <p:cNvSpPr/>
          <p:nvPr/>
        </p:nvSpPr>
        <p:spPr>
          <a:xfrm>
            <a:off x="9906747" y="4071951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2</a:t>
            </a:r>
            <a:endParaRPr lang="zh-CN" altLang="en-US" sz="3200" dirty="0"/>
          </a:p>
        </p:txBody>
      </p:sp>
      <p:sp>
        <p:nvSpPr>
          <p:cNvPr id="20" name="矩形 19"/>
          <p:cNvSpPr/>
          <p:nvPr/>
        </p:nvSpPr>
        <p:spPr>
          <a:xfrm>
            <a:off x="8830633" y="4071951"/>
            <a:ext cx="5752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4</a:t>
            </a:r>
            <a:endParaRPr lang="zh-CN" altLang="en-US" sz="3200" dirty="0"/>
          </a:p>
        </p:txBody>
      </p:sp>
      <p:sp>
        <p:nvSpPr>
          <p:cNvPr id="21" name="矩形 20"/>
          <p:cNvSpPr/>
          <p:nvPr/>
        </p:nvSpPr>
        <p:spPr>
          <a:xfrm>
            <a:off x="10461367" y="3220304"/>
            <a:ext cx="4228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4</a:t>
            </a:r>
            <a:endParaRPr lang="zh-CN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8773354" y="4930623"/>
                <a:ext cx="981294" cy="6306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zh-CN" alt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zh-CN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zh-CN" altLang="en-US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3354" y="4930623"/>
                <a:ext cx="981294" cy="6306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文本框 21"/>
              <p:cNvSpPr txBox="1"/>
              <p:nvPr/>
            </p:nvSpPr>
            <p:spPr>
              <a:xfrm>
                <a:off x="8672931" y="3624339"/>
                <a:ext cx="705578" cy="6306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zh-CN" alt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zh-CN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zh-CN" altLang="en-US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文本框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2931" y="3624339"/>
                <a:ext cx="705578" cy="63062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165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6" grpId="0"/>
      <p:bldP spid="19" grpId="0"/>
      <p:bldP spid="20" grpId="0"/>
      <p:bldP spid="21" grpId="0"/>
      <p:bldP spid="7" grpId="0"/>
      <p:bldP spid="22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1244</Words>
  <Application>Microsoft Office PowerPoint</Application>
  <PresentationFormat>宽屏</PresentationFormat>
  <Paragraphs>121</Paragraphs>
  <Slides>26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5" baseType="lpstr">
      <vt:lpstr>等线</vt:lpstr>
      <vt:lpstr>等线 Light</vt:lpstr>
      <vt:lpstr>华文新魏</vt:lpstr>
      <vt:lpstr>宋体</vt:lpstr>
      <vt:lpstr>Arial</vt:lpstr>
      <vt:lpstr>Cambria Math</vt:lpstr>
      <vt:lpstr>Times New Roman</vt:lpstr>
      <vt:lpstr>Office 主题​​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admin</cp:lastModifiedBy>
  <cp:revision>111</cp:revision>
  <dcterms:created xsi:type="dcterms:W3CDTF">2024-04-17T05:35:33Z</dcterms:created>
  <dcterms:modified xsi:type="dcterms:W3CDTF">2024-04-26T03:15:22Z</dcterms:modified>
</cp:coreProperties>
</file>