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bookmarkIdSeed="3">
  <p:sldMasterIdLst>
    <p:sldMasterId id="2147483648" r:id="rId1"/>
  </p:sldMasterIdLst>
  <p:notesMasterIdLst>
    <p:notesMasterId r:id="rId9"/>
  </p:notesMasterIdLst>
  <p:sldIdLst>
    <p:sldId id="256" r:id="rId3"/>
    <p:sldId id="258" r:id="rId4"/>
    <p:sldId id="259" r:id="rId5"/>
    <p:sldId id="257" r:id="rId6"/>
    <p:sldId id="269" r:id="rId7"/>
    <p:sldId id="264" r:id="rId8"/>
  </p:sldIdLst>
  <p:sldSz cx="9144000" cy="6858000" type="screen4x3"/>
  <p:notesSz cx="6858000" cy="9144000"/>
  <p:custDataLst>
    <p:tags r:id="rId1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91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533" y="-82"/>
      </p:cViewPr>
      <p:guideLst>
        <p:guide orient="horz" pos="2160"/>
        <p:guide pos="291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gs" Target="tags/tag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7CD072-D569-422E-B86B-2E0212ADA11F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B91190-3A0C-4E5F-AF81-7ECBA37889FC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BFAFD-B55A-4D7D-87B4-B4CED41AF76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14DE2-66FB-4708-9CEF-0722C71DC4D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BFAFD-B55A-4D7D-87B4-B4CED41AF76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14DE2-66FB-4708-9CEF-0722C71DC4D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BFAFD-B55A-4D7D-87B4-B4CED41AF76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14DE2-66FB-4708-9CEF-0722C71DC4D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BFAFD-B55A-4D7D-87B4-B4CED41AF76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14DE2-66FB-4708-9CEF-0722C71DC4D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BFAFD-B55A-4D7D-87B4-B4CED41AF76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14DE2-66FB-4708-9CEF-0722C71DC4D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BFAFD-B55A-4D7D-87B4-B4CED41AF76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14DE2-66FB-4708-9CEF-0722C71DC4D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BFAFD-B55A-4D7D-87B4-B4CED41AF76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14DE2-66FB-4708-9CEF-0722C71DC4D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BFAFD-B55A-4D7D-87B4-B4CED41AF76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14DE2-66FB-4708-9CEF-0722C71DC4D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BFAFD-B55A-4D7D-87B4-B4CED41AF76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14DE2-66FB-4708-9CEF-0722C71DC4D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BFAFD-B55A-4D7D-87B4-B4CED41AF76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14DE2-66FB-4708-9CEF-0722C71DC4D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BFAFD-B55A-4D7D-87B4-B4CED41AF76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14DE2-66FB-4708-9CEF-0722C71DC4D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ABFAFD-B55A-4D7D-87B4-B4CED41AF76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E14DE2-66FB-4708-9CEF-0722C71DC4D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阅读训练四</a:t>
            </a:r>
            <a:endParaRPr lang="zh-CN" altLang="en-US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>
              <a:spcBef>
                <a:spcPct val="0"/>
              </a:spcBef>
            </a:pPr>
            <a:r>
              <a:rPr lang="zh-CN" altLang="en-US" sz="4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答案示例</a:t>
            </a:r>
            <a:endParaRPr lang="zh-CN" altLang="en-US" sz="40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179512" y="189245"/>
            <a:ext cx="8640960" cy="452310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1.</a:t>
            </a:r>
            <a:r>
              <a:rPr kumimoji="0" lang="zh-CN" altLang="en-US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下列选项中加点字的意思都</a:t>
            </a:r>
            <a:r>
              <a:rPr kumimoji="0" lang="zh-CN" altLang="en-US" sz="32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相同</a:t>
            </a:r>
            <a:r>
              <a:rPr kumimoji="0" lang="zh-CN" altLang="en-US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的一项是</a:t>
            </a: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(2</a:t>
            </a:r>
            <a:r>
              <a:rPr kumimoji="0" lang="zh-CN" altLang="en-US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分</a:t>
            </a: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endParaRPr kumimoji="0" lang="en-US" altLang="zh-CN" sz="32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sz="3200" b="1" i="0" u="none" strike="noStrike" cap="none" normalizeH="0" baseline="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A. 便</a:t>
            </a:r>
            <a:r>
              <a:rPr kumimoji="0" sz="3200" b="1" i="0" u="none" strike="noStrike" cap="none" normalizeH="0" baseline="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舍</a:t>
            </a:r>
            <a:r>
              <a:rPr kumimoji="0" sz="3200" b="1" i="0" u="none" strike="noStrike" cap="none" normalizeH="0" baseline="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船    </a:t>
            </a:r>
            <a:r>
              <a:rPr kumimoji="0" sz="3200" b="1" i="0" u="none" strike="noStrike" cap="none" normalizeH="0" baseline="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 舍</a:t>
            </a:r>
            <a:r>
              <a:rPr kumimoji="0" sz="3200" b="1" i="0" u="none" strike="noStrike" cap="none" normalizeH="0" baseline="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生取义    四</a:t>
            </a:r>
            <a:r>
              <a:rPr kumimoji="0" sz="3200" b="1" i="0" u="none" strike="noStrike" cap="none" normalizeH="0" baseline="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舍</a:t>
            </a:r>
            <a:r>
              <a:rPr kumimoji="0" sz="3200" b="1" i="0" u="none" strike="noStrike" cap="none" normalizeH="0" baseline="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五入     锲而不</a:t>
            </a:r>
            <a:r>
              <a:rPr kumimoji="0" sz="3200" b="1" i="0" u="none" strike="noStrike" cap="none" normalizeH="0" baseline="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舍</a:t>
            </a:r>
            <a:endParaRPr kumimoji="0" sz="3200" b="1" i="0" u="none" strike="noStrike" cap="none" normalizeH="0" baseline="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sz="3200" b="1" i="0" u="none" strike="noStrike" cap="none" normalizeH="0" baseline="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B. 才</a:t>
            </a:r>
            <a:r>
              <a:rPr kumimoji="0" sz="3200" b="1" i="0" u="none" strike="noStrike" cap="none" normalizeH="0" baseline="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通</a:t>
            </a:r>
            <a:r>
              <a:rPr kumimoji="0" sz="3200" b="1" i="0" u="none" strike="noStrike" cap="none" normalizeH="0" baseline="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人     指</a:t>
            </a:r>
            <a:r>
              <a:rPr kumimoji="0" sz="3200" b="1" i="0" u="none" strike="noStrike" cap="none" normalizeH="0" baseline="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通</a:t>
            </a:r>
            <a:r>
              <a:rPr kumimoji="0" sz="3200" b="1" i="0" u="none" strike="noStrike" cap="none" normalizeH="0" baseline="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豫南    </a:t>
            </a:r>
            <a:r>
              <a:rPr kumimoji="0" sz="3200" b="1" i="0" u="none" strike="noStrike" cap="none" normalizeH="0" baseline="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通</a:t>
            </a:r>
            <a:r>
              <a:rPr kumimoji="0" sz="3200" b="1" i="0" u="none" strike="noStrike" cap="none" normalizeH="0" baseline="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情达理     融会贯</a:t>
            </a:r>
            <a:r>
              <a:rPr kumimoji="0" sz="3200" b="1" i="0" u="none" strike="noStrike" cap="none" normalizeH="0" baseline="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通</a:t>
            </a:r>
            <a:r>
              <a:rPr kumimoji="0" sz="3200" b="1" i="0" u="none" strike="noStrike" cap="none" normalizeH="0" baseline="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      </a:t>
            </a:r>
            <a:endParaRPr kumimoji="0" sz="3200" b="1" i="0" u="none" strike="noStrike" cap="none" normalizeH="0" baseline="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sz="3200" b="1" i="0" u="none" strike="noStrike" cap="none" normalizeH="0" baseline="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C. </a:t>
            </a:r>
            <a:r>
              <a:rPr kumimoji="0" sz="3200" b="1" i="0" u="none" strike="noStrike" cap="none" normalizeH="0" baseline="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具</a:t>
            </a:r>
            <a:r>
              <a:rPr kumimoji="0" sz="3200" b="1" i="0" u="none" strike="noStrike" cap="none" normalizeH="0" baseline="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答之     </a:t>
            </a:r>
            <a:r>
              <a:rPr kumimoji="0" sz="3200" b="1" i="0" u="none" strike="noStrike" cap="none" normalizeH="0" baseline="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具</a:t>
            </a:r>
            <a:r>
              <a:rPr kumimoji="0" sz="3200" b="1" i="0" u="none" strike="noStrike" cap="none" normalizeH="0" baseline="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体而微    别</a:t>
            </a:r>
            <a:r>
              <a:rPr kumimoji="0" sz="3200" b="1" i="0" u="none" strike="noStrike" cap="none" normalizeH="0" baseline="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具</a:t>
            </a:r>
            <a:r>
              <a:rPr kumimoji="0" sz="3200" b="1" i="0" u="none" strike="noStrike" cap="none" normalizeH="0" baseline="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匠心     交通工</a:t>
            </a:r>
            <a:r>
              <a:rPr kumimoji="0" sz="3200" b="1" i="0" u="none" strike="noStrike" cap="none" normalizeH="0" baseline="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具 </a:t>
            </a:r>
            <a:r>
              <a:rPr kumimoji="0" sz="3200" b="1" i="0" u="none" strike="noStrike" cap="none" normalizeH="0" baseline="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   </a:t>
            </a:r>
            <a:endParaRPr kumimoji="0" sz="3200" b="1" i="0" u="none" strike="noStrike" cap="none" normalizeH="0" baseline="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sz="3200" b="1" i="0" u="none" strike="noStrike" cap="none" normalizeH="0" baseline="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D. 扶</a:t>
            </a:r>
            <a:r>
              <a:rPr kumimoji="0" sz="3200" b="1" i="0" u="none" strike="noStrike" cap="none" normalizeH="0" baseline="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向</a:t>
            </a:r>
            <a:r>
              <a:rPr kumimoji="0" sz="3200" b="1" i="0" u="none" strike="noStrike" cap="none" normalizeH="0" baseline="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路     寻</a:t>
            </a:r>
            <a:r>
              <a:rPr kumimoji="0" sz="3200" b="1" i="0" u="none" strike="noStrike" cap="none" normalizeH="0" baseline="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向</a:t>
            </a:r>
            <a:r>
              <a:rPr kumimoji="0" sz="3200" b="1" i="0" u="none" strike="noStrike" cap="none" normalizeH="0" baseline="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所志    所</a:t>
            </a:r>
            <a:r>
              <a:rPr kumimoji="0" sz="3200" b="1" i="0" u="none" strike="noStrike" cap="none" normalizeH="0" baseline="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向</a:t>
            </a:r>
            <a:r>
              <a:rPr kumimoji="0" sz="3200" b="1" i="0" u="none" strike="noStrike" cap="none" normalizeH="0" baseline="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披靡     欣欣</a:t>
            </a:r>
            <a:r>
              <a:rPr kumimoji="0" sz="3200" b="1" i="0" u="none" strike="noStrike" cap="none" normalizeH="0" baseline="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向</a:t>
            </a:r>
            <a:r>
              <a:rPr kumimoji="0" sz="3200" b="1" i="0" u="none" strike="noStrike" cap="none" normalizeH="0" baseline="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荣</a:t>
            </a:r>
            <a:endParaRPr kumimoji="0" sz="3200" b="1" i="0" u="none" strike="noStrike" cap="none" normalizeH="0" baseline="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6659880" y="5445760"/>
            <a:ext cx="2228215" cy="706755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txBody>
          <a:bodyPr wrap="square">
            <a:spAutoFit/>
          </a:bodyPr>
          <a:p>
            <a:r>
              <a:rPr kumimoji="0" lang="zh-CN" alt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答案：</a:t>
            </a:r>
            <a:r>
              <a:rPr kumimoji="0" lang="en-US" altLang="zh-CN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A</a:t>
            </a:r>
            <a:endParaRPr kumimoji="0" lang="en-US" altLang="zh-CN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" grpId="0" bldLvl="0" animBg="1"/>
      <p:bldP spid="3" grpId="0" bldLvl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95885" y="404813"/>
            <a:ext cx="8963660" cy="550799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2.</a:t>
            </a:r>
            <a:r>
              <a:rPr kumimoji="0" lang="zh-CN" altLang="en-US" sz="2000" b="1" i="0" u="none" strike="noStrike" cap="none" normalizeH="0" baseline="0" dirty="0" smtClean="0">
                <a:ln>
                  <a:noFill/>
                </a:ln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翻译文中三处画线语句，并依据上下文对其作出进一步理解，全都正确的一项是</a:t>
            </a:r>
            <a:r>
              <a:rPr kumimoji="0" lang="en-US" altLang="zh-CN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(2</a:t>
            </a:r>
            <a:r>
              <a:rPr kumimoji="0" lang="zh-CN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分</a:t>
            </a:r>
            <a:r>
              <a:rPr kumimoji="0" lang="en-US" altLang="zh-CN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)</a:t>
            </a:r>
            <a:endParaRPr kumimoji="0" lang="en-US" altLang="zh-CN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sz="2400" i="0" u="none" strike="noStrike" cap="none" normalizeH="0" baseline="0" dirty="0" smtClean="0">
                <a:ln>
                  <a:noFill/>
                </a:ln>
                <a:effectLst/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【甲】复行数十步，豁然开朗。</a:t>
            </a:r>
            <a:endParaRPr kumimoji="0" sz="2400" i="0" u="none" strike="noStrike" cap="none" normalizeH="0" baseline="0" dirty="0" smtClean="0">
              <a:ln>
                <a:noFill/>
              </a:ln>
              <a:effectLst/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sz="2400" i="0" u="none" strike="noStrike" cap="none" normalizeH="0" baseline="0" dirty="0" smtClean="0">
                <a:ln>
                  <a:noFill/>
                </a:ln>
                <a:effectLst/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翻译：又走了几十步，洞里由狭窄幽暗突然变得开阔敞亮了。</a:t>
            </a:r>
            <a:endParaRPr kumimoji="0" sz="2400" i="0" u="none" strike="noStrike" cap="none" normalizeH="0" baseline="0" dirty="0" smtClean="0">
              <a:ln>
                <a:noFill/>
              </a:ln>
              <a:effectLst/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sz="2400" i="0" u="none" strike="noStrike" cap="none" normalizeH="0" baseline="0" dirty="0" smtClean="0">
                <a:ln>
                  <a:noFill/>
                </a:ln>
                <a:effectLst/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理解：渔人走过桃花林的一路烂漫，穿过曲折幽狭的洞口，最终进入了美丽的桃花源。</a:t>
            </a:r>
            <a:endParaRPr kumimoji="0" sz="2400" i="0" u="none" strike="noStrike" cap="none" normalizeH="0" baseline="0" dirty="0" smtClean="0">
              <a:ln>
                <a:noFill/>
              </a:ln>
              <a:effectLst/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sz="2400" i="0" u="none" strike="noStrike" cap="none" normalizeH="0" baseline="0" dirty="0" smtClean="0">
                <a:ln>
                  <a:noFill/>
                </a:ln>
                <a:effectLst/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【乙】率妻子邑人来此绝境</a:t>
            </a:r>
            <a:endParaRPr kumimoji="0" sz="2400" i="0" u="none" strike="noStrike" cap="none" normalizeH="0" baseline="0" dirty="0" smtClean="0">
              <a:ln>
                <a:noFill/>
              </a:ln>
              <a:effectLst/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sz="2400" i="0" u="none" strike="noStrike" cap="none" normalizeH="0" baseline="0" dirty="0" smtClean="0">
                <a:ln>
                  <a:noFill/>
                </a:ln>
                <a:effectLst/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翻译：领着</a:t>
            </a:r>
            <a:r>
              <a:rPr kumimoji="0" sz="240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妻子</a:t>
            </a:r>
            <a:r>
              <a:rPr kumimoji="0" lang="zh-CN" sz="240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（妻子儿女）</a:t>
            </a:r>
            <a:r>
              <a:rPr kumimoji="0" sz="2400" i="0" u="none" strike="noStrike" cap="none" normalizeH="0" baseline="0" dirty="0" smtClean="0">
                <a:ln>
                  <a:noFill/>
                </a:ln>
                <a:effectLst/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和乡邻们来到这个与人世隔绝的地方。</a:t>
            </a:r>
            <a:endParaRPr kumimoji="0" sz="2400" i="0" u="none" strike="noStrike" cap="none" normalizeH="0" baseline="0" dirty="0" smtClean="0">
              <a:ln>
                <a:noFill/>
              </a:ln>
              <a:effectLst/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sz="2400" i="0" u="none" strike="noStrike" cap="none" normalizeH="0" baseline="0" dirty="0" smtClean="0">
                <a:ln>
                  <a:noFill/>
                </a:ln>
                <a:effectLst/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理解：桃花源人的祖先为躲避战乱来到这里后，就再也没有出去过，可见这里和平安宁。</a:t>
            </a:r>
            <a:endParaRPr kumimoji="0" sz="2400" i="0" u="none" strike="noStrike" cap="none" normalizeH="0" baseline="0" dirty="0" smtClean="0">
              <a:ln>
                <a:noFill/>
              </a:ln>
              <a:effectLst/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sz="2400" i="0" u="none" strike="noStrike" cap="none" normalizeH="0" baseline="0" dirty="0" smtClean="0">
                <a:ln>
                  <a:noFill/>
                </a:ln>
                <a:effectLst/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【丙】及郡下，诣太守，说如此。</a:t>
            </a:r>
            <a:endParaRPr kumimoji="0" sz="2400" i="0" u="none" strike="noStrike" cap="none" normalizeH="0" baseline="0" dirty="0" smtClean="0">
              <a:ln>
                <a:noFill/>
              </a:ln>
              <a:effectLst/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sz="2400" i="0" u="none" strike="noStrike" cap="none" normalizeH="0" baseline="0" dirty="0" smtClean="0">
                <a:ln>
                  <a:noFill/>
                </a:ln>
                <a:effectLst/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翻译：到了郡城，渔人去拜见了太守，报告了自己的这番经历。</a:t>
            </a:r>
            <a:endParaRPr kumimoji="0" sz="2400" i="0" u="none" strike="noStrike" cap="none" normalizeH="0" baseline="0" dirty="0" smtClean="0">
              <a:ln>
                <a:noFill/>
              </a:ln>
              <a:effectLst/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sz="2400" i="0" u="none" strike="noStrike" cap="none" normalizeH="0" baseline="0" dirty="0" smtClean="0">
                <a:ln>
                  <a:noFill/>
                </a:ln>
                <a:effectLst/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理解：</a:t>
            </a:r>
            <a:r>
              <a:rPr kumimoji="0" sz="240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渔人希望太守能派人探个究竟，所以向太守报告了自己发现桃花源的经过，以及村中的生活情状。</a:t>
            </a:r>
            <a:r>
              <a:rPr kumimoji="0" lang="zh-CN" sz="240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（文中没有明确体现）</a:t>
            </a:r>
            <a:endParaRPr kumimoji="0" lang="zh-CN" sz="240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6659880" y="6021070"/>
            <a:ext cx="2228215" cy="706755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r>
              <a:rPr kumimoji="0" lang="zh-CN" alt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答案：乙</a:t>
            </a:r>
            <a:endParaRPr lang="zh-CN" alt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" grpId="0" bldLvl="0" animBg="1"/>
      <p:bldP spid="3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79512" y="1738110"/>
            <a:ext cx="8892480" cy="304609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3.①武陵渔人行踪  ②忽逢桃花林   ③得一山</a:t>
            </a:r>
            <a:endParaRPr kumimoji="0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78877" y="81713"/>
            <a:ext cx="8892480" cy="655447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4.《桃花源记》中</a:t>
            </a:r>
            <a:r>
              <a:rPr kumimoji="0" sz="28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“土地平旷，屋舍俨然，有良田美池桑竹之属”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“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黄发垂髫，并怡然自乐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”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写出桃花源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环境优美、人民安宁和乐</a:t>
            </a:r>
            <a:r>
              <a:rPr kumimoji="0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，表现了作者</a:t>
            </a:r>
            <a:r>
              <a:rPr kumimoji="0" 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对美好的</a:t>
            </a:r>
            <a:r>
              <a:rPr kumimoji="0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理想</a:t>
            </a:r>
            <a:r>
              <a:rPr kumimoji="0" 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社会的追求</a:t>
            </a:r>
            <a:r>
              <a:rPr kumimoji="0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和对现实</a:t>
            </a:r>
            <a:r>
              <a:rPr kumimoji="0" 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社会黑暗</a:t>
            </a:r>
            <a:r>
              <a:rPr kumimoji="0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的不满。</a:t>
            </a:r>
            <a:endParaRPr kumimoji="0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《饮酒》中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“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心远地自偏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”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写出了诗人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心中远离世俗自然会觉得地处僻静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，表现了作者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摒弃世俗功名、回归自然的人生追求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；</a:t>
            </a:r>
            <a:endParaRPr kumimoji="0" lang="zh-CN" alt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sz="28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“采菊东篱下，悠然见南山”</a:t>
            </a:r>
            <a:r>
              <a:rPr kumimoji="0" 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写出了诗人</a:t>
            </a:r>
            <a:r>
              <a:rPr kumimoji="0" lang="zh-CN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采菊东篱，抬头见山的闲适淡泊</a:t>
            </a:r>
            <a:r>
              <a:rPr kumimoji="0" 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，表现了作者</a:t>
            </a:r>
            <a:r>
              <a:rPr kumimoji="0" lang="zh-CN" sz="28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渴望回归田园自然、追求物我合一</a:t>
            </a:r>
            <a:r>
              <a:rPr kumimoji="0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。</a:t>
            </a:r>
            <a:endParaRPr kumimoji="0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179512" y="108307"/>
            <a:ext cx="8676456" cy="618553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1.①</a:t>
            </a:r>
            <a:r>
              <a:rPr kumimoji="0" lang="zh-CN" altLang="en-US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因为</a:t>
            </a:r>
            <a:r>
              <a:rPr lang="zh-CN" altLang="en-US" sz="3600" b="1" dirty="0" smtClean="0">
                <a:ln>
                  <a:noFill/>
                </a:ln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中国老年人口剧增，医养分离导致医疗资源紧张，</a:t>
            </a:r>
            <a:endParaRPr lang="zh-CN" altLang="en-US" sz="3600" b="1" dirty="0" smtClean="0">
              <a:ln>
                <a:noFill/>
              </a:ln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  <a:sym typeface="+mn-ea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CN" altLang="en-US" sz="3600" b="1" dirty="0" smtClean="0">
                <a:ln>
                  <a:noFill/>
                </a:ln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②</a:t>
            </a:r>
            <a:r>
              <a:rPr kumimoji="0" lang="zh-CN" alt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医养结合的养老模式能有效缓解老年人医疗、养老资源不足的问题，</a:t>
            </a:r>
            <a:endParaRPr kumimoji="0" lang="zh-CN" altLang="en-US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③</a:t>
            </a:r>
            <a:r>
              <a:rPr kumimoji="0" lang="zh-CN" altLang="en-US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所以</a:t>
            </a:r>
            <a:r>
              <a:rPr kumimoji="0" lang="zh-CN" alt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医养结合市场规模日趋扩大。</a:t>
            </a:r>
            <a:endParaRPr kumimoji="0" lang="zh-CN" altLang="en-US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2.答案：A</a:t>
            </a:r>
            <a:endParaRPr kumimoji="0" lang="zh-CN" altLang="en-US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3.①人性化（贴合老人需求）</a:t>
            </a:r>
            <a:endParaRPr kumimoji="0" lang="zh-CN" altLang="en-US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kumimoji="0" lang="zh-CN" alt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②智能化（智慧养老）</a:t>
            </a:r>
            <a:endParaRPr kumimoji="0" lang="zh-CN" altLang="en-US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kumimoji="0" lang="zh-CN" alt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③一体化（科学整合）</a:t>
            </a:r>
            <a:endParaRPr kumimoji="0" lang="zh-CN" altLang="en-US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commondata" val="eyJoZGlkIjoiZTk1M2FjMDAzMzA2MTBmNDY4NDg2YjlkMzEwYTgwOGE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821</Words>
  <Application>WPS 演示</Application>
  <PresentationFormat>全屏显示(4:3)</PresentationFormat>
  <Paragraphs>44</Paragraphs>
  <Slides>6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8" baseType="lpstr">
      <vt:lpstr>Arial</vt:lpstr>
      <vt:lpstr>宋体</vt:lpstr>
      <vt:lpstr>Wingdings</vt:lpstr>
      <vt:lpstr>微软雅黑</vt:lpstr>
      <vt:lpstr>Times New Roman</vt:lpstr>
      <vt:lpstr>楷体</vt:lpstr>
      <vt:lpstr>Calibri</vt:lpstr>
      <vt:lpstr>Arial</vt:lpstr>
      <vt:lpstr>华文楷体</vt:lpstr>
      <vt:lpstr>黑体</vt:lpstr>
      <vt:lpstr>Arial Unicode MS</vt:lpstr>
      <vt:lpstr>Office 主题</vt:lpstr>
      <vt:lpstr>阅读训练二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阅读训练二</dc:title>
  <dc:creator>hp</dc:creator>
  <cp:lastModifiedBy>雯雨</cp:lastModifiedBy>
  <cp:revision>18</cp:revision>
  <dcterms:created xsi:type="dcterms:W3CDTF">2024-03-14T05:00:00Z</dcterms:created>
  <dcterms:modified xsi:type="dcterms:W3CDTF">2024-04-12T05:36:14Z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D08D990709AB45EAB98E5E096996354B_13</vt:lpwstr>
  </property>
  <property fmtid="{D5CDD505-2E9C-101B-9397-08002B2CF9AE}" pid="3" name="KSOProductBuildVer">
    <vt:lpwstr>2052-12.1.0.16417</vt:lpwstr>
  </property>
</Properties>
</file>